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60" r:id="rId4"/>
  </p:sldMasterIdLst>
  <p:notesMasterIdLst>
    <p:notesMasterId r:id="rId13"/>
  </p:notesMasterIdLst>
  <p:sldIdLst>
    <p:sldId id="2145707783" r:id="rId5"/>
    <p:sldId id="2145707891" r:id="rId6"/>
    <p:sldId id="2145707894" r:id="rId7"/>
    <p:sldId id="2145707898" r:id="rId8"/>
    <p:sldId id="2145707900" r:id="rId9"/>
    <p:sldId id="2145707905" r:id="rId10"/>
    <p:sldId id="2145707886" r:id="rId11"/>
    <p:sldId id="2145707778" r:id="rId12"/>
  </p:sldIdLst>
  <p:sldSz cx="12192000" cy="6858000"/>
  <p:notesSz cx="6858000" cy="9144000"/>
  <p:embeddedFontLst>
    <p:embeddedFont>
      <p:font typeface="Varela Round" panose="00000500000000000000" pitchFamily="2" charset="-79"/>
      <p:regular r:id="rId14"/>
    </p:embeddedFont>
    <p:embeddedFont>
      <p:font typeface="Wingdings 2" panose="05020102010507070707" pitchFamily="18" charset="2"/>
      <p:regular r:id="rId15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58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137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072FF0D-6AFC-133E-7E08-2191584CFF29}" name="Susanne Supper" initials="SS" userId="S::susanne.supper@greenenergylab.at::7550cddc-2a81-4b6b-ac79-0b6d17b50c2d" providerId="AD"/>
  <p188:author id="{9BD1563A-9164-CA3F-923B-BC7108A43249}" name="Klemens Marx" initials="KM" userId="S::klemens.marx@greenenergylab.at::ce903bad-8e9b-4205-97ce-f77f8c61d102" providerId="AD"/>
  <p188:author id="{39A0BD6D-5FB3-34AA-056A-AC0A462D741C}" name="David Weiss" initials="DW" userId="S::david.weiss@greenenergylab.at::72be5f7e-3ee2-4185-9f26-d454287f9c91" providerId="AD"/>
  <p188:author id="{B514B3A7-634F-050E-DDB6-88C6ECCDC188}" name="Carina Seidnitzer-Gallien" initials="CS" userId="S::c.seidnitzer-gallien@aee.at::ba3fad3e-e49f-48cf-9f2a-9d36d291a835" providerId="AD"/>
  <p188:author id="{BE7FCCE1-A939-A630-27F0-CE567FD18C81}" name="Daniela Kain" initials="DK" userId="S::daniela.kain@greenenergylab.at::4ff4cedb-59c2-4017-9de3-ab33160a0253" providerId="AD"/>
  <p188:author id="{79C17EFB-64E1-5C40-72C3-8DBC6E81A518}" name="Anna-Lena Oberhofer" initials="AO" userId="S::anna-lena.oberhofer@greenenergylab.at::670bbb57-23b1-4fc2-802d-de37415db93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7FB"/>
    <a:srgbClr val="78B74A"/>
    <a:srgbClr val="4C9939"/>
    <a:srgbClr val="003B7F"/>
    <a:srgbClr val="74B94E"/>
    <a:srgbClr val="6DBF5D"/>
    <a:srgbClr val="004E94"/>
    <a:srgbClr val="333F49"/>
    <a:srgbClr val="333E48"/>
    <a:srgbClr val="4653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85B057-151C-BB6B-E884-396B88CBBF78}" v="3" dt="2026-06-15T07:33:27.329"/>
    <p1510:client id="{261B3812-BF0D-439E-BF68-E71038CC6880}" v="289" dt="2026-06-15T15:07:37.313"/>
    <p1510:client id="{596AA34B-BA83-4943-8340-9F4C731E5B73}" v="169" dt="2026-06-15T22:54:37.255"/>
    <p1510:client id="{66B3AC97-6A4F-4DFA-8562-9D05A511CA5A}" v="545" dt="2026-06-15T16:52:22.484"/>
    <p1510:client id="{E89D6B4D-B3AD-0E13-099F-446DC3F4BA5D}" v="1" dt="2026-06-15T11:47:37.0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954" y="186"/>
      </p:cViewPr>
      <p:guideLst>
        <p:guide orient="horz" pos="3158"/>
        <p:guide pos="3840"/>
        <p:guide orient="horz" pos="213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sanne Supper" userId="7550cddc-2a81-4b6b-ac79-0b6d17b50c2d" providerId="ADAL" clId="{BC1E1850-2615-4AAF-AA9B-09E5A5CDD11D}"/>
    <pc:docChg chg="delSld modSld">
      <pc:chgData name="Susanne Supper" userId="7550cddc-2a81-4b6b-ac79-0b6d17b50c2d" providerId="ADAL" clId="{BC1E1850-2615-4AAF-AA9B-09E5A5CDD11D}" dt="2026-06-16T04:31:27.330" v="75" actId="20577"/>
      <pc:docMkLst>
        <pc:docMk/>
      </pc:docMkLst>
      <pc:sldChg chg="modSp mod">
        <pc:chgData name="Susanne Supper" userId="7550cddc-2a81-4b6b-ac79-0b6d17b50c2d" providerId="ADAL" clId="{BC1E1850-2615-4AAF-AA9B-09E5A5CDD11D}" dt="2026-06-16T04:31:27.330" v="75" actId="20577"/>
        <pc:sldMkLst>
          <pc:docMk/>
          <pc:sldMk cId="2324848284" sldId="2145707778"/>
        </pc:sldMkLst>
        <pc:spChg chg="mod">
          <ac:chgData name="Susanne Supper" userId="7550cddc-2a81-4b6b-ac79-0b6d17b50c2d" providerId="ADAL" clId="{BC1E1850-2615-4AAF-AA9B-09E5A5CDD11D}" dt="2026-06-16T04:31:27.330" v="75" actId="20577"/>
          <ac:spMkLst>
            <pc:docMk/>
            <pc:sldMk cId="2324848284" sldId="2145707778"/>
            <ac:spMk id="16" creationId="{A7F68154-C9A5-208C-B0B0-591D25C6759A}"/>
          </ac:spMkLst>
        </pc:spChg>
      </pc:sldChg>
      <pc:sldChg chg="modSp">
        <pc:chgData name="Susanne Supper" userId="7550cddc-2a81-4b6b-ac79-0b6d17b50c2d" providerId="ADAL" clId="{BC1E1850-2615-4AAF-AA9B-09E5A5CDD11D}" dt="2026-06-16T04:23:48.941" v="66"/>
        <pc:sldMkLst>
          <pc:docMk/>
          <pc:sldMk cId="3718433373" sldId="2145707886"/>
        </pc:sldMkLst>
        <pc:graphicFrameChg chg="mod">
          <ac:chgData name="Susanne Supper" userId="7550cddc-2a81-4b6b-ac79-0b6d17b50c2d" providerId="ADAL" clId="{BC1E1850-2615-4AAF-AA9B-09E5A5CDD11D}" dt="2026-06-16T04:23:48.941" v="66"/>
          <ac:graphicFrameMkLst>
            <pc:docMk/>
            <pc:sldMk cId="3718433373" sldId="2145707886"/>
            <ac:graphicFrameMk id="3" creationId="{3A6BD6A9-91D8-DA0D-C177-D0836EE099EE}"/>
          </ac:graphicFrameMkLst>
        </pc:graphicFrameChg>
      </pc:sldChg>
      <pc:sldChg chg="del">
        <pc:chgData name="Susanne Supper" userId="7550cddc-2a81-4b6b-ac79-0b6d17b50c2d" providerId="ADAL" clId="{BC1E1850-2615-4AAF-AA9B-09E5A5CDD11D}" dt="2026-06-16T04:16:54.826" v="0" actId="47"/>
        <pc:sldMkLst>
          <pc:docMk/>
          <pc:sldMk cId="0" sldId="2145707902"/>
        </pc:sldMkLst>
      </pc:sldChg>
      <pc:sldChg chg="del">
        <pc:chgData name="Susanne Supper" userId="7550cddc-2a81-4b6b-ac79-0b6d17b50c2d" providerId="ADAL" clId="{BC1E1850-2615-4AAF-AA9B-09E5A5CDD11D}" dt="2026-06-16T04:18:05.632" v="2" actId="47"/>
        <pc:sldMkLst>
          <pc:docMk/>
          <pc:sldMk cId="87374834" sldId="2145707904"/>
        </pc:sldMkLst>
      </pc:sldChg>
      <pc:sldChg chg="modSp mod">
        <pc:chgData name="Susanne Supper" userId="7550cddc-2a81-4b6b-ac79-0b6d17b50c2d" providerId="ADAL" clId="{BC1E1850-2615-4AAF-AA9B-09E5A5CDD11D}" dt="2026-06-16T04:30:43.307" v="73" actId="14100"/>
        <pc:sldMkLst>
          <pc:docMk/>
          <pc:sldMk cId="532037872" sldId="2145707905"/>
        </pc:sldMkLst>
        <pc:spChg chg="mod">
          <ac:chgData name="Susanne Supper" userId="7550cddc-2a81-4b6b-ac79-0b6d17b50c2d" providerId="ADAL" clId="{BC1E1850-2615-4AAF-AA9B-09E5A5CDD11D}" dt="2026-06-16T04:30:43.307" v="73" actId="14100"/>
          <ac:spMkLst>
            <pc:docMk/>
            <pc:sldMk cId="532037872" sldId="2145707905"/>
            <ac:spMk id="47" creationId="{05377F24-2DBE-64E0-FAB3-A7848EDF2252}"/>
          </ac:spMkLst>
        </pc:spChg>
        <pc:spChg chg="mod">
          <ac:chgData name="Susanne Supper" userId="7550cddc-2a81-4b6b-ac79-0b6d17b50c2d" providerId="ADAL" clId="{BC1E1850-2615-4AAF-AA9B-09E5A5CDD11D}" dt="2026-06-16T04:25:17.206" v="67" actId="1076"/>
          <ac:spMkLst>
            <pc:docMk/>
            <pc:sldMk cId="532037872" sldId="2145707905"/>
            <ac:spMk id="48" creationId="{64D1DC39-C1AB-707A-73C7-F2469784E2E9}"/>
          </ac:spMkLst>
        </pc:spChg>
        <pc:spChg chg="mod">
          <ac:chgData name="Susanne Supper" userId="7550cddc-2a81-4b6b-ac79-0b6d17b50c2d" providerId="ADAL" clId="{BC1E1850-2615-4AAF-AA9B-09E5A5CDD11D}" dt="2026-06-16T04:25:36.634" v="68" actId="20577"/>
          <ac:spMkLst>
            <pc:docMk/>
            <pc:sldMk cId="532037872" sldId="2145707905"/>
            <ac:spMk id="49" creationId="{51DF1C4E-CB89-1FBE-F125-69D1351FBF95}"/>
          </ac:spMkLst>
        </pc:spChg>
        <pc:spChg chg="mod">
          <ac:chgData name="Susanne Supper" userId="7550cddc-2a81-4b6b-ac79-0b6d17b50c2d" providerId="ADAL" clId="{BC1E1850-2615-4AAF-AA9B-09E5A5CDD11D}" dt="2026-06-16T04:17:56.442" v="1" actId="255"/>
          <ac:spMkLst>
            <pc:docMk/>
            <pc:sldMk cId="532037872" sldId="2145707905"/>
            <ac:spMk id="142" creationId="{2DF68B6A-E677-4273-980F-91EB60CD6EAB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svg"/><Relationship Id="rId1" Type="http://schemas.openxmlformats.org/officeDocument/2006/relationships/image" Target="../media/image1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svg"/><Relationship Id="rId1" Type="http://schemas.openxmlformats.org/officeDocument/2006/relationships/image" Target="../media/image1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A85287-88A9-4941-A3E5-CC0FDDD73275}" type="doc">
      <dgm:prSet loTypeId="urn:microsoft.com/office/officeart/2024/layout/NumberedTitleList#6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de-DE"/>
        </a:p>
      </dgm:t>
    </dgm:pt>
    <dgm:pt modelId="{2D70D5A2-97B0-492E-BA06-A750D81463B7}">
      <dgm:prSet phldrT="[Text]" phldr="0"/>
      <dgm:spPr/>
      <dgm:t>
        <a:bodyPr/>
        <a:lstStyle/>
        <a:p>
          <a:endParaRPr lang="de-DE">
            <a:solidFill>
              <a:schemeClr val="tx1"/>
            </a:solidFill>
          </a:endParaRPr>
        </a:p>
        <a:p>
          <a:endParaRPr lang="de-DE">
            <a:solidFill>
              <a:schemeClr val="tx1"/>
            </a:solidFill>
          </a:endParaRPr>
        </a:p>
        <a:p>
          <a:endParaRPr lang="de-DE">
            <a:solidFill>
              <a:schemeClr val="tx1"/>
            </a:solidFill>
          </a:endParaRPr>
        </a:p>
        <a:p>
          <a:r>
            <a:rPr lang="de-DE">
              <a:solidFill>
                <a:schemeClr val="tx1"/>
              </a:solidFill>
            </a:rPr>
            <a:t>Wissen aus Projekten und Innovationsfeldern wird aufbereitet, in die Community getragen und für strategischen Diskurs sowie Positionierungen nutzbar gemacht.</a:t>
          </a:r>
        </a:p>
        <a:p>
          <a:endParaRPr lang="de-DE">
            <a:solidFill>
              <a:schemeClr val="tx1"/>
            </a:solidFill>
          </a:endParaRPr>
        </a:p>
        <a:p>
          <a:endParaRPr lang="de-DE">
            <a:solidFill>
              <a:schemeClr val="tx1"/>
            </a:solidFill>
          </a:endParaRPr>
        </a:p>
      </dgm:t>
    </dgm:pt>
    <dgm:pt modelId="{978DF8EF-EB1C-4FD0-ABD9-339A3D2F8D30}" type="parTrans" cxnId="{631A841B-EE44-4259-A902-A26357E74CEE}">
      <dgm:prSet/>
      <dgm:spPr/>
      <dgm:t>
        <a:bodyPr/>
        <a:lstStyle/>
        <a:p>
          <a:endParaRPr lang="de-DE"/>
        </a:p>
      </dgm:t>
    </dgm:pt>
    <dgm:pt modelId="{B6EDBF28-DF6F-4E34-BF92-8313C068F0FC}" type="sibTrans" cxnId="{631A841B-EE44-4259-A902-A26357E74CEE}">
      <dgm:prSet phldrT="1" phldr="0"/>
      <dgm:spPr>
        <a:blipFill dpi="0"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r>
            <a:rPr lang="de-DE"/>
            <a:t>1</a:t>
          </a:r>
          <a:endParaRPr lang="de-DE" dirty="0"/>
        </a:p>
      </dgm:t>
      <dgm:extLst>
        <a:ext uri="{E40237B7-FDA0-4F09-8148-C483321AD2D9}">
          <dgm14:cNvPr xmlns:dgm14="http://schemas.microsoft.com/office/drawing/2010/diagram" id="0" name="" descr="Glühbirne und Zahnrad Silhouette"/>
        </a:ext>
      </dgm:extLst>
    </dgm:pt>
    <dgm:pt modelId="{81E4B1A7-982B-48B5-92DF-AA2CFACCBBFE}">
      <dgm:prSet phldrT="[Text]" phldr="0"/>
      <dgm:spPr/>
      <dgm:t>
        <a:bodyPr/>
        <a:lstStyle/>
        <a:p>
          <a:r>
            <a:rPr lang="de-DE" dirty="0"/>
            <a:t>Herausforderungen aus der praktischen Umsetzung fließen in die Innovationsfelder zurück, und werden zu neuen Projektideen, Kooperationen und Entwicklungsvorhaben weiterentwickelt. </a:t>
          </a:r>
        </a:p>
      </dgm:t>
    </dgm:pt>
    <dgm:pt modelId="{FC5038E8-D49C-4A3E-9248-AF6962EA9BE1}" type="parTrans" cxnId="{5C0D8B6E-D1BD-4D2C-A1CF-B18461835989}">
      <dgm:prSet/>
      <dgm:spPr/>
      <dgm:t>
        <a:bodyPr/>
        <a:lstStyle/>
        <a:p>
          <a:endParaRPr lang="de-DE"/>
        </a:p>
      </dgm:t>
    </dgm:pt>
    <dgm:pt modelId="{067ADAAC-9CB8-42D8-8E80-3468FC1BC67D}" type="sibTrans" cxnId="{5C0D8B6E-D1BD-4D2C-A1CF-B18461835989}">
      <dgm:prSet phldrT="2" phldr="0"/>
      <dgm:spPr>
        <a:blipFill dpi="0"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r>
            <a:rPr lang="de-DE" dirty="0"/>
            <a:t>2</a:t>
          </a:r>
        </a:p>
      </dgm:t>
      <dgm:extLst>
        <a:ext uri="{E40237B7-FDA0-4F09-8148-C483321AD2D9}">
          <dgm14:cNvPr xmlns:dgm14="http://schemas.microsoft.com/office/drawing/2010/diagram" id="0" name="" descr="Puzzleteile Silhouette"/>
        </a:ext>
      </dgm:extLst>
    </dgm:pt>
    <dgm:pt modelId="{145F8650-CA0E-4422-8F15-501751321BE7}">
      <dgm:prSet phldrT="[Text]" phldr="0"/>
      <dgm:spPr/>
      <dgm:t>
        <a:bodyPr/>
        <a:lstStyle/>
        <a:p>
          <a:r>
            <a:rPr lang="de-DE"/>
            <a:t>Akteur*innen können sich austauschen und Veranstaltungsformate einbringen, gemeinsame Aktivitäten entwickeln und Teil der Allianz </a:t>
          </a:r>
          <a:r>
            <a:rPr lang="de-DE" err="1"/>
            <a:t>WärmeZukunft</a:t>
          </a:r>
          <a:r>
            <a:rPr lang="de-DE"/>
            <a:t> werden. </a:t>
          </a:r>
        </a:p>
      </dgm:t>
    </dgm:pt>
    <dgm:pt modelId="{4F530AE6-BDB9-4136-9D06-BAADF8F74279}" type="parTrans" cxnId="{92B28DCD-7C42-456A-AEB2-27F7CCF16C76}">
      <dgm:prSet/>
      <dgm:spPr/>
      <dgm:t>
        <a:bodyPr/>
        <a:lstStyle/>
        <a:p>
          <a:endParaRPr lang="de-DE"/>
        </a:p>
      </dgm:t>
    </dgm:pt>
    <dgm:pt modelId="{401F818A-2C55-4E17-8646-32485713FC15}" type="sibTrans" cxnId="{92B28DCD-7C42-456A-AEB2-27F7CCF16C76}">
      <dgm:prSet phldrT="3" phldr="0"/>
      <dgm:spPr>
        <a:blipFill dpi="0" rotWithShape="0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r>
            <a:rPr lang="de-DE"/>
            <a:t>3</a:t>
          </a:r>
        </a:p>
      </dgm:t>
      <dgm:extLst>
        <a:ext uri="{E40237B7-FDA0-4F09-8148-C483321AD2D9}">
          <dgm14:cNvPr xmlns:dgm14="http://schemas.microsoft.com/office/drawing/2010/diagram" id="0" name="" descr="Handschlag Silhouette"/>
        </a:ext>
      </dgm:extLst>
    </dgm:pt>
    <dgm:pt modelId="{BD85158C-A94F-4E9F-96FD-1F9D0883BD9F}" type="pres">
      <dgm:prSet presAssocID="{69A85287-88A9-4941-A3E5-CC0FDDD73275}" presName="Name0" presStyleCnt="0">
        <dgm:presLayoutVars>
          <dgm:dir/>
          <dgm:animLvl val="lvl"/>
          <dgm:resizeHandles val="exact"/>
        </dgm:presLayoutVars>
      </dgm:prSet>
      <dgm:spPr/>
    </dgm:pt>
    <dgm:pt modelId="{60940436-A96C-40DD-8A82-AB99D7A3AA2D}" type="pres">
      <dgm:prSet presAssocID="{2D70D5A2-97B0-492E-BA06-A750D81463B7}" presName="compositeNode" presStyleCnt="0">
        <dgm:presLayoutVars>
          <dgm:bulletEnabled val="1"/>
        </dgm:presLayoutVars>
      </dgm:prSet>
      <dgm:spPr/>
    </dgm:pt>
    <dgm:pt modelId="{3DE0EBA1-FF10-4A8F-A842-D4E52234EA1F}" type="pres">
      <dgm:prSet presAssocID="{2D70D5A2-97B0-492E-BA06-A750D81463B7}" presName="bgRect" presStyleLbl="fgAcc1" presStyleIdx="0" presStyleCnt="3"/>
      <dgm:spPr/>
    </dgm:pt>
    <dgm:pt modelId="{93525428-CB6E-4BEF-ABE9-B9670D1C2AD8}" type="pres">
      <dgm:prSet presAssocID="{B6EDBF28-DF6F-4E34-BF92-8313C068F0FC}" presName="sibTransNodeCircle" presStyleLbl="alignNode1" presStyleIdx="0" presStyleCnt="3">
        <dgm:presLayoutVars>
          <dgm:chMax val="0"/>
          <dgm:bulletEnabled/>
        </dgm:presLayoutVars>
      </dgm:prSet>
      <dgm:spPr/>
    </dgm:pt>
    <dgm:pt modelId="{759E649B-081F-4C3B-8DE2-29EDB7BAB6C6}" type="pres">
      <dgm:prSet presAssocID="{2D70D5A2-97B0-492E-BA06-A750D81463B7}" presName="nodeText" presStyleLbl="bgAccFollowNode1" presStyleIdx="0" presStyleCnt="0">
        <dgm:presLayoutVars>
          <dgm:bulletEnabled val="1"/>
        </dgm:presLayoutVars>
      </dgm:prSet>
      <dgm:spPr/>
    </dgm:pt>
    <dgm:pt modelId="{A1BA7DD6-52F9-4E78-B0F2-B1E81F8B3331}" type="pres">
      <dgm:prSet presAssocID="{B6EDBF28-DF6F-4E34-BF92-8313C068F0FC}" presName="sibTrans" presStyleCnt="0"/>
      <dgm:spPr/>
    </dgm:pt>
    <dgm:pt modelId="{CF38CAE0-23BF-4D6F-B680-ED9970C88D61}" type="pres">
      <dgm:prSet presAssocID="{81E4B1A7-982B-48B5-92DF-AA2CFACCBBFE}" presName="compositeNode" presStyleCnt="0">
        <dgm:presLayoutVars>
          <dgm:bulletEnabled val="1"/>
        </dgm:presLayoutVars>
      </dgm:prSet>
      <dgm:spPr/>
    </dgm:pt>
    <dgm:pt modelId="{92AC0583-F85A-4A28-B436-078D742A6765}" type="pres">
      <dgm:prSet presAssocID="{81E4B1A7-982B-48B5-92DF-AA2CFACCBBFE}" presName="bgRect" presStyleLbl="fgAcc1" presStyleIdx="1" presStyleCnt="3"/>
      <dgm:spPr/>
    </dgm:pt>
    <dgm:pt modelId="{2A0A3ACA-E226-46AD-A506-058A7A214DFB}" type="pres">
      <dgm:prSet presAssocID="{067ADAAC-9CB8-42D8-8E80-3468FC1BC67D}" presName="sibTransNodeCircle" presStyleLbl="alignNode1" presStyleIdx="1" presStyleCnt="3">
        <dgm:presLayoutVars>
          <dgm:chMax val="0"/>
          <dgm:bulletEnabled/>
        </dgm:presLayoutVars>
      </dgm:prSet>
      <dgm:spPr/>
    </dgm:pt>
    <dgm:pt modelId="{CA0A73AE-D834-4DE6-A365-000B3CD33B2C}" type="pres">
      <dgm:prSet presAssocID="{81E4B1A7-982B-48B5-92DF-AA2CFACCBBFE}" presName="nodeText" presStyleLbl="bgAccFollowNode1" presStyleIdx="0" presStyleCnt="0">
        <dgm:presLayoutVars>
          <dgm:bulletEnabled val="1"/>
        </dgm:presLayoutVars>
      </dgm:prSet>
      <dgm:spPr/>
    </dgm:pt>
    <dgm:pt modelId="{9A87F2C9-B2E5-464A-A90F-62D3ED98719B}" type="pres">
      <dgm:prSet presAssocID="{067ADAAC-9CB8-42D8-8E80-3468FC1BC67D}" presName="sibTrans" presStyleCnt="0"/>
      <dgm:spPr/>
    </dgm:pt>
    <dgm:pt modelId="{96ACD834-5F26-489B-8756-545681466064}" type="pres">
      <dgm:prSet presAssocID="{145F8650-CA0E-4422-8F15-501751321BE7}" presName="compositeNode" presStyleCnt="0">
        <dgm:presLayoutVars>
          <dgm:bulletEnabled val="1"/>
        </dgm:presLayoutVars>
      </dgm:prSet>
      <dgm:spPr/>
    </dgm:pt>
    <dgm:pt modelId="{8F12C0E2-1E45-441D-9DF2-B3A1A5954FAC}" type="pres">
      <dgm:prSet presAssocID="{145F8650-CA0E-4422-8F15-501751321BE7}" presName="bgRect" presStyleLbl="fgAcc1" presStyleIdx="2" presStyleCnt="3"/>
      <dgm:spPr/>
    </dgm:pt>
    <dgm:pt modelId="{CAFC82AA-F24C-41E0-919C-A1FC899DCCD2}" type="pres">
      <dgm:prSet presAssocID="{401F818A-2C55-4E17-8646-32485713FC15}" presName="sibTransNodeCircle" presStyleLbl="alignNode1" presStyleIdx="2" presStyleCnt="3">
        <dgm:presLayoutVars>
          <dgm:chMax val="0"/>
          <dgm:bulletEnabled/>
        </dgm:presLayoutVars>
      </dgm:prSet>
      <dgm:spPr/>
    </dgm:pt>
    <dgm:pt modelId="{883FC8C7-3C0D-4414-8A38-A27D09E7DFF1}" type="pres">
      <dgm:prSet presAssocID="{145F8650-CA0E-4422-8F15-501751321BE7}" presName="nodeText" presStyleLbl="bgAccFollowNode1" presStyleIdx="0" presStyleCnt="0">
        <dgm:presLayoutVars>
          <dgm:bulletEnabled val="1"/>
        </dgm:presLayoutVars>
      </dgm:prSet>
      <dgm:spPr/>
    </dgm:pt>
  </dgm:ptLst>
  <dgm:cxnLst>
    <dgm:cxn modelId="{1C81760F-3022-43EB-8103-B1C98FEF8E9E}" type="presOf" srcId="{145F8650-CA0E-4422-8F15-501751321BE7}" destId="{883FC8C7-3C0D-4414-8A38-A27D09E7DFF1}" srcOrd="1" destOrd="0" presId="urn:microsoft.com/office/officeart/2024/layout/NumberedTitleList#6"/>
    <dgm:cxn modelId="{27EE4611-39C9-4E24-B4AF-AE4FDFD5EB59}" type="presOf" srcId="{401F818A-2C55-4E17-8646-32485713FC15}" destId="{CAFC82AA-F24C-41E0-919C-A1FC899DCCD2}" srcOrd="0" destOrd="0" presId="urn:microsoft.com/office/officeart/2024/layout/NumberedTitleList#6"/>
    <dgm:cxn modelId="{631A841B-EE44-4259-A902-A26357E74CEE}" srcId="{69A85287-88A9-4941-A3E5-CC0FDDD73275}" destId="{2D70D5A2-97B0-492E-BA06-A750D81463B7}" srcOrd="0" destOrd="0" parTransId="{978DF8EF-EB1C-4FD0-ABD9-339A3D2F8D30}" sibTransId="{B6EDBF28-DF6F-4E34-BF92-8313C068F0FC}"/>
    <dgm:cxn modelId="{59AA2E64-D18B-430B-8308-5BD95D8B571F}" type="presOf" srcId="{81E4B1A7-982B-48B5-92DF-AA2CFACCBBFE}" destId="{92AC0583-F85A-4A28-B436-078D742A6765}" srcOrd="0" destOrd="0" presId="urn:microsoft.com/office/officeart/2024/layout/NumberedTitleList#6"/>
    <dgm:cxn modelId="{935B8566-4138-4254-A5BF-B911263776E3}" type="presOf" srcId="{2D70D5A2-97B0-492E-BA06-A750D81463B7}" destId="{3DE0EBA1-FF10-4A8F-A842-D4E52234EA1F}" srcOrd="0" destOrd="0" presId="urn:microsoft.com/office/officeart/2024/layout/NumberedTitleList#6"/>
    <dgm:cxn modelId="{C33B866E-5945-4A1E-970D-2755F11D9D24}" type="presOf" srcId="{145F8650-CA0E-4422-8F15-501751321BE7}" destId="{8F12C0E2-1E45-441D-9DF2-B3A1A5954FAC}" srcOrd="0" destOrd="0" presId="urn:microsoft.com/office/officeart/2024/layout/NumberedTitleList#6"/>
    <dgm:cxn modelId="{5C0D8B6E-D1BD-4D2C-A1CF-B18461835989}" srcId="{69A85287-88A9-4941-A3E5-CC0FDDD73275}" destId="{81E4B1A7-982B-48B5-92DF-AA2CFACCBBFE}" srcOrd="1" destOrd="0" parTransId="{FC5038E8-D49C-4A3E-9248-AF6962EA9BE1}" sibTransId="{067ADAAC-9CB8-42D8-8E80-3468FC1BC67D}"/>
    <dgm:cxn modelId="{71680257-F138-4CF7-9640-60E330C15569}" type="presOf" srcId="{2D70D5A2-97B0-492E-BA06-A750D81463B7}" destId="{759E649B-081F-4C3B-8DE2-29EDB7BAB6C6}" srcOrd="1" destOrd="0" presId="urn:microsoft.com/office/officeart/2024/layout/NumberedTitleList#6"/>
    <dgm:cxn modelId="{5DA93F87-6BB4-45BC-A6A5-CEEB99C4F2F8}" type="presOf" srcId="{067ADAAC-9CB8-42D8-8E80-3468FC1BC67D}" destId="{2A0A3ACA-E226-46AD-A506-058A7A214DFB}" srcOrd="0" destOrd="0" presId="urn:microsoft.com/office/officeart/2024/layout/NumberedTitleList#6"/>
    <dgm:cxn modelId="{9246FB93-69D4-4D5B-B394-D6D4DEB41336}" type="presOf" srcId="{B6EDBF28-DF6F-4E34-BF92-8313C068F0FC}" destId="{93525428-CB6E-4BEF-ABE9-B9670D1C2AD8}" srcOrd="0" destOrd="0" presId="urn:microsoft.com/office/officeart/2024/layout/NumberedTitleList#6"/>
    <dgm:cxn modelId="{908ECCB2-7D30-46D7-9828-A77589E4B575}" type="presOf" srcId="{81E4B1A7-982B-48B5-92DF-AA2CFACCBBFE}" destId="{CA0A73AE-D834-4DE6-A365-000B3CD33B2C}" srcOrd="1" destOrd="0" presId="urn:microsoft.com/office/officeart/2024/layout/NumberedTitleList#6"/>
    <dgm:cxn modelId="{92B28DCD-7C42-456A-AEB2-27F7CCF16C76}" srcId="{69A85287-88A9-4941-A3E5-CC0FDDD73275}" destId="{145F8650-CA0E-4422-8F15-501751321BE7}" srcOrd="2" destOrd="0" parTransId="{4F530AE6-BDB9-4136-9D06-BAADF8F74279}" sibTransId="{401F818A-2C55-4E17-8646-32485713FC15}"/>
    <dgm:cxn modelId="{33CB59CF-2F3C-4B34-8DE7-71177F3E76A1}" type="presOf" srcId="{69A85287-88A9-4941-A3E5-CC0FDDD73275}" destId="{BD85158C-A94F-4E9F-96FD-1F9D0883BD9F}" srcOrd="0" destOrd="0" presId="urn:microsoft.com/office/officeart/2024/layout/NumberedTitleList#6"/>
    <dgm:cxn modelId="{57134AE8-C3AB-4F48-8F78-8A978DF40D8F}" type="presParOf" srcId="{BD85158C-A94F-4E9F-96FD-1F9D0883BD9F}" destId="{60940436-A96C-40DD-8A82-AB99D7A3AA2D}" srcOrd="0" destOrd="0" presId="urn:microsoft.com/office/officeart/2024/layout/NumberedTitleList#6"/>
    <dgm:cxn modelId="{D5088733-0817-425F-AEB7-4C89A143A629}" type="presParOf" srcId="{60940436-A96C-40DD-8A82-AB99D7A3AA2D}" destId="{3DE0EBA1-FF10-4A8F-A842-D4E52234EA1F}" srcOrd="0" destOrd="0" presId="urn:microsoft.com/office/officeart/2024/layout/NumberedTitleList#6"/>
    <dgm:cxn modelId="{44CFF75A-DDD2-4E8B-9772-71919A4DAA2A}" type="presParOf" srcId="{60940436-A96C-40DD-8A82-AB99D7A3AA2D}" destId="{93525428-CB6E-4BEF-ABE9-B9670D1C2AD8}" srcOrd="1" destOrd="0" presId="urn:microsoft.com/office/officeart/2024/layout/NumberedTitleList#6"/>
    <dgm:cxn modelId="{918E547A-F729-48E8-9579-ABEB4014FB96}" type="presParOf" srcId="{60940436-A96C-40DD-8A82-AB99D7A3AA2D}" destId="{759E649B-081F-4C3B-8DE2-29EDB7BAB6C6}" srcOrd="2" destOrd="0" presId="urn:microsoft.com/office/officeart/2024/layout/NumberedTitleList#6"/>
    <dgm:cxn modelId="{3C54F6B0-3049-4496-B27E-E07165534B75}" type="presParOf" srcId="{BD85158C-A94F-4E9F-96FD-1F9D0883BD9F}" destId="{A1BA7DD6-52F9-4E78-B0F2-B1E81F8B3331}" srcOrd="1" destOrd="0" presId="urn:microsoft.com/office/officeart/2024/layout/NumberedTitleList#6"/>
    <dgm:cxn modelId="{2DFE1208-3B1C-4593-B317-470504AE1726}" type="presParOf" srcId="{BD85158C-A94F-4E9F-96FD-1F9D0883BD9F}" destId="{CF38CAE0-23BF-4D6F-B680-ED9970C88D61}" srcOrd="2" destOrd="0" presId="urn:microsoft.com/office/officeart/2024/layout/NumberedTitleList#6"/>
    <dgm:cxn modelId="{EAE33380-8EF2-4778-A4DA-9683F199F6E7}" type="presParOf" srcId="{CF38CAE0-23BF-4D6F-B680-ED9970C88D61}" destId="{92AC0583-F85A-4A28-B436-078D742A6765}" srcOrd="0" destOrd="0" presId="urn:microsoft.com/office/officeart/2024/layout/NumberedTitleList#6"/>
    <dgm:cxn modelId="{F7BEC41D-D616-41A8-98C0-65263AEEB0E8}" type="presParOf" srcId="{CF38CAE0-23BF-4D6F-B680-ED9970C88D61}" destId="{2A0A3ACA-E226-46AD-A506-058A7A214DFB}" srcOrd="1" destOrd="0" presId="urn:microsoft.com/office/officeart/2024/layout/NumberedTitleList#6"/>
    <dgm:cxn modelId="{F8DC4B0A-0B94-4862-A772-86446DCAC0B7}" type="presParOf" srcId="{CF38CAE0-23BF-4D6F-B680-ED9970C88D61}" destId="{CA0A73AE-D834-4DE6-A365-000B3CD33B2C}" srcOrd="2" destOrd="0" presId="urn:microsoft.com/office/officeart/2024/layout/NumberedTitleList#6"/>
    <dgm:cxn modelId="{432B45AC-1C14-4832-8B34-867AD79A271E}" type="presParOf" srcId="{BD85158C-A94F-4E9F-96FD-1F9D0883BD9F}" destId="{9A87F2C9-B2E5-464A-A90F-62D3ED98719B}" srcOrd="3" destOrd="0" presId="urn:microsoft.com/office/officeart/2024/layout/NumberedTitleList#6"/>
    <dgm:cxn modelId="{6A05BCF7-7F74-463B-ADFA-6F6E87ACA34C}" type="presParOf" srcId="{BD85158C-A94F-4E9F-96FD-1F9D0883BD9F}" destId="{96ACD834-5F26-489B-8756-545681466064}" srcOrd="4" destOrd="0" presId="urn:microsoft.com/office/officeart/2024/layout/NumberedTitleList#6"/>
    <dgm:cxn modelId="{51D14A92-52E8-43F8-9C96-7EA3FE2A2486}" type="presParOf" srcId="{96ACD834-5F26-489B-8756-545681466064}" destId="{8F12C0E2-1E45-441D-9DF2-B3A1A5954FAC}" srcOrd="0" destOrd="0" presId="urn:microsoft.com/office/officeart/2024/layout/NumberedTitleList#6"/>
    <dgm:cxn modelId="{C8C97800-7E48-4ECE-B9C9-20E6D03054F8}" type="presParOf" srcId="{96ACD834-5F26-489B-8756-545681466064}" destId="{CAFC82AA-F24C-41E0-919C-A1FC899DCCD2}" srcOrd="1" destOrd="0" presId="urn:microsoft.com/office/officeart/2024/layout/NumberedTitleList#6"/>
    <dgm:cxn modelId="{93F73CEE-17D5-4FCF-92DA-915EE82FF41A}" type="presParOf" srcId="{96ACD834-5F26-489B-8756-545681466064}" destId="{883FC8C7-3C0D-4414-8A38-A27D09E7DFF1}" srcOrd="2" destOrd="0" presId="urn:microsoft.com/office/officeart/2024/layout/NumberedTitleList#6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E0EBA1-FF10-4A8F-A842-D4E52234EA1F}">
      <dsp:nvSpPr>
        <dsp:cNvPr id="0" name=""/>
        <dsp:cNvSpPr/>
      </dsp:nvSpPr>
      <dsp:spPr>
        <a:xfrm>
          <a:off x="0" y="0"/>
          <a:ext cx="3210742" cy="44736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9902" tIns="330200" rIns="169902" bIns="33020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100" kern="1200">
            <a:solidFill>
              <a:schemeClr val="tx1"/>
            </a:solidFill>
          </a:endParaRP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100" kern="1200">
            <a:solidFill>
              <a:schemeClr val="tx1"/>
            </a:solidFill>
          </a:endParaRP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100" kern="1200">
            <a:solidFill>
              <a:schemeClr val="tx1"/>
            </a:solidFill>
          </a:endParaRP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>
              <a:solidFill>
                <a:schemeClr val="tx1"/>
              </a:solidFill>
            </a:rPr>
            <a:t>Wissen aus Projekten und Innovationsfeldern wird aufbereitet, in die Community getragen und für strategischen Diskurs sowie Positionierungen nutzbar gemacht.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100" kern="1200">
            <a:solidFill>
              <a:schemeClr val="tx1"/>
            </a:solidFill>
          </a:endParaRP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100" kern="1200">
            <a:solidFill>
              <a:schemeClr val="tx1"/>
            </a:solidFill>
          </a:endParaRPr>
        </a:p>
      </dsp:txBody>
      <dsp:txXfrm>
        <a:off x="0" y="2147355"/>
        <a:ext cx="3210742" cy="2326302"/>
      </dsp:txXfrm>
    </dsp:sp>
    <dsp:sp modelId="{93525428-CB6E-4BEF-ABE9-B9670D1C2AD8}">
      <dsp:nvSpPr>
        <dsp:cNvPr id="0" name=""/>
        <dsp:cNvSpPr/>
      </dsp:nvSpPr>
      <dsp:spPr>
        <a:xfrm>
          <a:off x="710639" y="335524"/>
          <a:ext cx="1789463" cy="1789463"/>
        </a:xfrm>
        <a:prstGeom prst="ellipse">
          <a:avLst/>
        </a:prstGeom>
        <a:blipFill dpi="0"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 w="2222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692" tIns="12700" rIns="94692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800" kern="1200"/>
            <a:t>1</a:t>
          </a:r>
          <a:endParaRPr lang="de-DE" sz="4800" kern="1200" dirty="0"/>
        </a:p>
      </dsp:txBody>
      <dsp:txXfrm>
        <a:off x="972700" y="597585"/>
        <a:ext cx="1265341" cy="1265341"/>
      </dsp:txXfrm>
    </dsp:sp>
    <dsp:sp modelId="{92AC0583-F85A-4A28-B436-078D742A6765}">
      <dsp:nvSpPr>
        <dsp:cNvPr id="0" name=""/>
        <dsp:cNvSpPr/>
      </dsp:nvSpPr>
      <dsp:spPr>
        <a:xfrm>
          <a:off x="3531817" y="0"/>
          <a:ext cx="3210742" cy="44736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5">
              <a:hueOff val="4683732"/>
              <a:satOff val="0"/>
              <a:lumOff val="-125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9902" tIns="330200" rIns="169902" bIns="33020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/>
            <a:t>Herausforderungen aus der praktischen Umsetzung fließen in die Innovationsfelder zurück, und werden zu neuen Projektideen, Kooperationen und Entwicklungsvorhaben weiterentwickelt. </a:t>
          </a:r>
        </a:p>
      </dsp:txBody>
      <dsp:txXfrm>
        <a:off x="3531817" y="2147355"/>
        <a:ext cx="3210742" cy="2326302"/>
      </dsp:txXfrm>
    </dsp:sp>
    <dsp:sp modelId="{2A0A3ACA-E226-46AD-A506-058A7A214DFB}">
      <dsp:nvSpPr>
        <dsp:cNvPr id="0" name=""/>
        <dsp:cNvSpPr/>
      </dsp:nvSpPr>
      <dsp:spPr>
        <a:xfrm>
          <a:off x="4242456" y="335524"/>
          <a:ext cx="1789463" cy="1789463"/>
        </a:xfrm>
        <a:prstGeom prst="ellipse">
          <a:avLst/>
        </a:prstGeom>
        <a:blipFill dpi="0"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2225" cap="rnd" cmpd="sng" algn="ctr">
          <a:solidFill>
            <a:schemeClr val="accent5">
              <a:hueOff val="4683732"/>
              <a:satOff val="0"/>
              <a:lumOff val="-125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692" tIns="12700" rIns="94692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800" kern="1200" dirty="0"/>
            <a:t>2</a:t>
          </a:r>
        </a:p>
      </dsp:txBody>
      <dsp:txXfrm>
        <a:off x="4504517" y="597585"/>
        <a:ext cx="1265341" cy="1265341"/>
      </dsp:txXfrm>
    </dsp:sp>
    <dsp:sp modelId="{8F12C0E2-1E45-441D-9DF2-B3A1A5954FAC}">
      <dsp:nvSpPr>
        <dsp:cNvPr id="0" name=""/>
        <dsp:cNvSpPr/>
      </dsp:nvSpPr>
      <dsp:spPr>
        <a:xfrm>
          <a:off x="7063634" y="0"/>
          <a:ext cx="3210742" cy="44736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accent5">
              <a:hueOff val="9367463"/>
              <a:satOff val="0"/>
              <a:lumOff val="-2509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9902" tIns="330200" rIns="169902" bIns="33020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/>
            <a:t>Akteur*innen können sich austauschen und Veranstaltungsformate einbringen, gemeinsame Aktivitäten entwickeln und Teil der Allianz </a:t>
          </a:r>
          <a:r>
            <a:rPr lang="de-DE" sz="1100" kern="1200" err="1"/>
            <a:t>WärmeZukunft</a:t>
          </a:r>
          <a:r>
            <a:rPr lang="de-DE" sz="1100" kern="1200"/>
            <a:t> werden. </a:t>
          </a:r>
        </a:p>
      </dsp:txBody>
      <dsp:txXfrm>
        <a:off x="7063634" y="2147355"/>
        <a:ext cx="3210742" cy="2326302"/>
      </dsp:txXfrm>
    </dsp:sp>
    <dsp:sp modelId="{CAFC82AA-F24C-41E0-919C-A1FC899DCCD2}">
      <dsp:nvSpPr>
        <dsp:cNvPr id="0" name=""/>
        <dsp:cNvSpPr/>
      </dsp:nvSpPr>
      <dsp:spPr>
        <a:xfrm>
          <a:off x="7774273" y="335524"/>
          <a:ext cx="1789463" cy="1789463"/>
        </a:xfrm>
        <a:prstGeom prst="ellipse">
          <a:avLst/>
        </a:prstGeom>
        <a:blipFill dpi="0" rotWithShape="0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 w="22225" cap="rnd" cmpd="sng" algn="ctr">
          <a:solidFill>
            <a:schemeClr val="accent5">
              <a:hueOff val="9367463"/>
              <a:satOff val="0"/>
              <a:lumOff val="-2509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692" tIns="12700" rIns="94692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4800" kern="1200"/>
            <a:t>3</a:t>
          </a:r>
        </a:p>
      </dsp:txBody>
      <dsp:txXfrm>
        <a:off x="8036334" y="597585"/>
        <a:ext cx="1265341" cy="12653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24/layout/NumberedTitleList#6">
  <dgm:title val=""/>
  <dgm:desc val=""/>
  <dgm:catLst>
    <dgm:cat type="list" pri="815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101" type="sibTrans" cxnId="{0CB3383A-1C84-47AD-9650-9D5D6E8D0EA9}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{22F5BB02-075A-4AC7-9E26-137091FCB4FE}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{CDB76609-5DA1-4BA1-BBF7-2DBE7DB47C93}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dirChoose">
      <dgm:if name="dirNorm" func="var" arg="dir" op="equ" val="norm">
        <dgm:alg type="lin">
          <dgm:param type="linDir" val="fromL"/>
          <dgm:param type="nodeVertAlign" val="t"/>
        </dgm:alg>
      </dgm:if>
      <dgm:else name="dirRev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4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75"/>
          <dgm:constr type="r" for="ch" forName="nodeText" refType="r" refFor="ch" refForName="bgRect"/>
          <dgm:constr type="h" for="ch" forName="nodeText" refType="h" refFor="ch" refForName="bgRect" fact="0.52"/>
          <dgm:constr type="t" for="ch" forName="nodeText" refType="h" refFor="ch" refForName="bgRect" fact="0.48"/>
        </dgm:constrLst>
        <dgm:ruleLst/>
        <dgm:layoutNode name="bgRect" styleLbl="fgAcc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15"/>
              <dgm:constr type="rMarg" refType="w" fact="0.15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nodeText" styleLbl="bgAccFollowNode1" moveWith="bgRect">
          <dgm:varLst>
            <dgm:bulletEnabled val="1"/>
          </dgm:varLst>
          <dgm:alg type="tx">
            <dgm:param type="parTxLTRAlign" val="ctr"/>
            <dgm:param type="parTxRTLAlign" val="r"/>
            <dgm:param type="txAnchorVert" val="mid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32"/>
            <dgm:constr type="tMarg" val="26"/>
            <dgm:constr type="lMarg" refType="w" fact="0.15"/>
            <dgm:constr type="rMarg" refType="w" fact="0.15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BF3045-E81F-4CE3-998B-6E9029FA7298}" type="datetimeFigureOut">
              <a:rPr lang="de-AT" smtClean="0"/>
              <a:t>16.06.2026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2D2F3E-0E18-4463-9FD1-7BCBDEE929B7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74894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D2F3E-0E18-4463-9FD1-7BCBDEE929B7}" type="slidenum">
              <a:rPr lang="de-AT" smtClean="0"/>
              <a:t>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918658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D2F3E-0E18-4463-9FD1-7BCBDEE929B7}" type="slidenum">
              <a:rPr lang="de-AT" smtClean="0"/>
              <a:t>2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60198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24727E-9764-FB8E-7A1E-9A3F2E84B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59976E2B-ED5E-6D3A-E5E4-B44E43F288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A32C1440-063B-7C0F-1A12-663295DC89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90EAA7B-F124-C7AF-C67D-0D65B48EA1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D2F3E-0E18-4463-9FD1-7BCBDEE929B7}" type="slidenum">
              <a:rPr lang="de-AT" smtClean="0"/>
              <a:t>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89441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AT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710951" y="3092069"/>
            <a:ext cx="7899859" cy="872371"/>
          </a:xfrm>
          <a:effectLst/>
        </p:spPr>
        <p:txBody>
          <a:bodyPr rtlCol="0" anchor="b">
            <a:normAutofit/>
          </a:bodyPr>
          <a:lstStyle>
            <a:lvl1pPr>
              <a:defRPr sz="3600" cap="none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de-DE"/>
              <a:t>Titel der Präsentation	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710951" y="4116856"/>
            <a:ext cx="8007441" cy="756019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 cap="none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de-DE"/>
              <a:t>AP X / </a:t>
            </a:r>
            <a:r>
              <a:rPr lang="de-DE" err="1"/>
              <a:t>Subtitel</a:t>
            </a:r>
            <a:r>
              <a:rPr lang="de-DE"/>
              <a:t> der Präsentation</a:t>
            </a:r>
            <a:br>
              <a:rPr lang="de-DE"/>
            </a:br>
            <a:r>
              <a:rPr lang="de-DE"/>
              <a:t>Autor / Speaker</a:t>
            </a:r>
          </a:p>
          <a:p>
            <a:pPr rtl="0"/>
            <a:endParaRPr lang="de-DE"/>
          </a:p>
          <a:p>
            <a:pPr rtl="0"/>
            <a:endParaRPr lang="en-US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9F698B9C-C884-668C-3C55-E80EB3D40C7F}"/>
              </a:ext>
            </a:extLst>
          </p:cNvPr>
          <p:cNvGrpSpPr/>
          <p:nvPr userDrawn="1"/>
        </p:nvGrpSpPr>
        <p:grpSpPr>
          <a:xfrm>
            <a:off x="4959698" y="5196689"/>
            <a:ext cx="6511873" cy="1121311"/>
            <a:chOff x="4733362" y="5196689"/>
            <a:chExt cx="6511873" cy="1121311"/>
          </a:xfrm>
        </p:grpSpPr>
        <p:sp>
          <p:nvSpPr>
            <p:cNvPr id="5" name="Rechteck: abgerundete Ecken 4">
              <a:extLst>
                <a:ext uri="{FF2B5EF4-FFF2-40B4-BE49-F238E27FC236}">
                  <a16:creationId xmlns:a16="http://schemas.microsoft.com/office/drawing/2014/main" id="{E9866CE4-CFA9-21AE-EC76-70539183982C}"/>
                </a:ext>
              </a:extLst>
            </p:cNvPr>
            <p:cNvSpPr/>
            <p:nvPr/>
          </p:nvSpPr>
          <p:spPr>
            <a:xfrm>
              <a:off x="4733362" y="5196689"/>
              <a:ext cx="6511873" cy="1121311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9" name="Rectangle 4">
              <a:extLst>
                <a:ext uri="{FF2B5EF4-FFF2-40B4-BE49-F238E27FC236}">
                  <a16:creationId xmlns:a16="http://schemas.microsoft.com/office/drawing/2014/main" id="{D333115E-95AB-0EEC-5049-BAAB60E26E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4967" y="5572677"/>
              <a:ext cx="3235293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AT" altLang="de-DE" sz="9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Aptos" panose="020B0004020202020204" pitchFamily="34" charset="0"/>
                  <a:cs typeface="Arial" panose="020B0604020202020204" pitchFamily="34" charset="0"/>
                </a:rPr>
                <a:t>Die Allianz </a:t>
              </a:r>
              <a:r>
                <a:rPr kumimoji="0" lang="de-AT" altLang="de-DE" sz="900" b="0" i="1" u="none" strike="noStrike" cap="none" normalizeH="0" baseline="0" err="1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Aptos" panose="020B0004020202020204" pitchFamily="34" charset="0"/>
                  <a:cs typeface="Arial" panose="020B0604020202020204" pitchFamily="34" charset="0"/>
                </a:rPr>
                <a:t>WärmeZukunft</a:t>
              </a:r>
              <a:r>
                <a:rPr kumimoji="0" lang="de-AT" altLang="de-DE" sz="900" b="0" i="1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  <a:ea typeface="Aptos" panose="020B0004020202020204" pitchFamily="34" charset="0"/>
                  <a:cs typeface="Arial" panose="020B0604020202020204" pitchFamily="34" charset="0"/>
                </a:rPr>
                <a:t> ist ein Innovationslabor der Forschungsinitiative Green Energy Lab und AEE INTEC.</a:t>
              </a:r>
              <a:endParaRPr kumimoji="0" lang="de-AT" altLang="de-DE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endParaRPr>
            </a:p>
          </p:txBody>
        </p:sp>
      </p:grpSp>
      <p:pic>
        <p:nvPicPr>
          <p:cNvPr id="11" name="Grafik 10" descr="Ein Bild, das Text, Screenshot, Logo, Schrift enthält.&#10;&#10;Automatisch generierte Beschreibung">
            <a:extLst>
              <a:ext uri="{FF2B5EF4-FFF2-40B4-BE49-F238E27FC236}">
                <a16:creationId xmlns:a16="http://schemas.microsoft.com/office/drawing/2014/main" id="{0E482551-D533-D624-E456-59A06F9009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051" y="1143435"/>
            <a:ext cx="697545" cy="88859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AD767CC-A5D5-BA9D-9374-E7BD16EA8AFD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886369" y="1145952"/>
            <a:ext cx="1269417" cy="883558"/>
          </a:xfrm>
          <a:prstGeom prst="rect">
            <a:avLst/>
          </a:prstGeom>
        </p:spPr>
      </p:pic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BF398067-527E-7DFB-56B0-C877E80D62C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15" name="Grafik 3">
            <a:extLst>
              <a:ext uri="{FF2B5EF4-FFF2-40B4-BE49-F238E27FC236}">
                <a16:creationId xmlns:a16="http://schemas.microsoft.com/office/drawing/2014/main" id="{26BEFBC7-B02C-4574-D489-6ABF99650C8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427" b="4726"/>
          <a:stretch>
            <a:fillRect/>
          </a:stretch>
        </p:blipFill>
        <p:spPr bwMode="auto">
          <a:xfrm>
            <a:off x="6951591" y="5318262"/>
            <a:ext cx="945817" cy="87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Grafik 1">
            <a:extLst>
              <a:ext uri="{FF2B5EF4-FFF2-40B4-BE49-F238E27FC236}">
                <a16:creationId xmlns:a16="http://schemas.microsoft.com/office/drawing/2014/main" id="{C6477F0F-AAB9-FFC7-6159-FAEF06C9492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8"/>
          <a:stretch>
            <a:fillRect/>
          </a:stretch>
        </p:blipFill>
        <p:spPr bwMode="auto">
          <a:xfrm>
            <a:off x="5142494" y="5359922"/>
            <a:ext cx="1535202" cy="78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3BF7A5F-195F-CC87-65EE-2DBB568532AE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5404" y="1143435"/>
            <a:ext cx="3688504" cy="88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905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und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81193" y="1612489"/>
            <a:ext cx="11029616" cy="456447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85750" indent="-2857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lang="en-GB" sz="1700" kern="1200" noProof="0" dirty="0" err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noProof="0" err="1"/>
              <a:t>Aufzählung</a:t>
            </a:r>
            <a:r>
              <a:rPr lang="en-GB" noProof="0"/>
              <a:t> 1</a:t>
            </a:r>
          </a:p>
          <a:p>
            <a:pPr lvl="0"/>
            <a:r>
              <a:rPr lang="en-GB" noProof="0" err="1"/>
              <a:t>Aufzählung</a:t>
            </a:r>
            <a:r>
              <a:rPr lang="en-GB" noProof="0"/>
              <a:t> 2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4BF5B372-BB0C-5D1F-6CC0-CC3FA5E7F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471816"/>
          </a:xfrm>
        </p:spPr>
        <p:txBody>
          <a:bodyPr rtlCol="0"/>
          <a:lstStyle>
            <a:lvl1pPr>
              <a:defRPr baseline="0"/>
            </a:lvl1pPr>
          </a:lstStyle>
          <a:p>
            <a:pPr rtl="0"/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9600118-8657-9793-949C-C5FAD590596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69770A6-72DC-C532-7F00-351BC0A11F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471816"/>
          </a:xfrm>
        </p:spPr>
        <p:txBody>
          <a:bodyPr rtlCol="0"/>
          <a:lstStyle>
            <a:lvl1pPr>
              <a:defRPr baseline="0"/>
            </a:lvl1pPr>
          </a:lstStyle>
          <a:p>
            <a:pPr rtl="0"/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 rtlCol="0"/>
          <a:lstStyle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en-US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1B65F3B-43AA-D418-BC02-A992D5B8F65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86519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AT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rtlCol="0" anchor="b">
            <a:normAutofit/>
          </a:bodyPr>
          <a:lstStyle>
            <a:lvl1pPr algn="l">
              <a:defRPr sz="3600" b="0" cap="sm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 cap="small" baseline="0">
                <a:solidFill>
                  <a:schemeClr val="bg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30D539A-C1EB-1950-412C-29EB282E1AF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45208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 rtlCol="0">
            <a:normAutofit/>
          </a:bodyPr>
          <a:lstStyle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 rtlCol="0">
            <a:normAutofit/>
          </a:bodyPr>
          <a:lstStyle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2DD28E01-8FE1-2D07-252D-C403437A7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471816"/>
          </a:xfrm>
        </p:spPr>
        <p:txBody>
          <a:bodyPr rtlCol="0"/>
          <a:lstStyle>
            <a:lvl1pPr>
              <a:defRPr baseline="0"/>
            </a:lvl1pPr>
          </a:lstStyle>
          <a:p>
            <a:pPr rtl="0"/>
            <a:r>
              <a:rPr lang="de-DE"/>
              <a:t>Mastertitelformat bearbeiten</a:t>
            </a:r>
            <a:endParaRPr lang="en-US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7F4B30B-0B4A-D827-573B-B29B1A6F545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15832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rtlCol="0" anchor="ctr">
            <a:noAutofit/>
          </a:bodyPr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rtlCol="0" anchor="t">
            <a:normAutofit/>
          </a:bodyPr>
          <a:lstStyle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rtlCol="0"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rtlCol="0" anchor="t">
            <a:normAutofit/>
          </a:bodyPr>
          <a:lstStyle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F346257-B1F5-DA45-4C6F-1D966052A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471816"/>
          </a:xfrm>
        </p:spPr>
        <p:txBody>
          <a:bodyPr rtlCol="0"/>
          <a:lstStyle>
            <a:lvl1pPr>
              <a:defRPr baseline="0"/>
            </a:lvl1pPr>
          </a:lstStyle>
          <a:p>
            <a:pPr rtl="0"/>
            <a:r>
              <a:rPr lang="de-DE"/>
              <a:t>Mastertitelformat bearbeiten</a:t>
            </a:r>
            <a:endParaRPr lang="en-US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C0260B20-D03D-F417-666F-374A801BFDF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29937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1BE9FFD-34ED-0581-D406-B74D39C8E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471816"/>
          </a:xfrm>
        </p:spPr>
        <p:txBody>
          <a:bodyPr rtlCol="0"/>
          <a:lstStyle>
            <a:lvl1pPr>
              <a:defRPr baseline="0"/>
            </a:lvl1pPr>
          </a:lstStyle>
          <a:p>
            <a:pPr rtl="0"/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78FA947-429D-66AC-445B-EC360F87DC0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11644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AT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rtlCol="0" anchor="b">
            <a:normAutofit/>
          </a:bodyPr>
          <a:lstStyle>
            <a:lvl1pPr algn="l">
              <a:defRPr sz="2200" b="0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rtlCol="0"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A46D034-DC58-65FC-3C90-BA919E4F851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10">
            <a:extLst>
              <a:ext uri="{FF2B5EF4-FFF2-40B4-BE49-F238E27FC236}">
                <a16:creationId xmlns:a16="http://schemas.microsoft.com/office/drawing/2014/main" id="{1186F563-E2B1-908C-BCE0-B6C9E6144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298" y="6356349"/>
            <a:ext cx="1052510" cy="365125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0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>
            <a:spLocks noChangeAspect="1"/>
          </p:cNvSpPr>
          <p:nvPr/>
        </p:nvSpPr>
        <p:spPr>
          <a:xfrm>
            <a:off x="508000" y="1361440"/>
            <a:ext cx="3627120" cy="530352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73152" y="1438183"/>
            <a:ext cx="6650991" cy="4902691"/>
          </a:xfrm>
        </p:spPr>
        <p:txBody>
          <a:bodyPr rtlCol="0"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 rtl="0"/>
            <a:r>
              <a:rPr lang="de-DE"/>
              <a:t>Mastertextformat bearbeiten</a:t>
            </a:r>
          </a:p>
          <a:p>
            <a:pPr lvl="1" rtl="0"/>
            <a:r>
              <a:rPr lang="de-DE"/>
              <a:t>Zweite Ebene</a:t>
            </a:r>
          </a:p>
          <a:p>
            <a:pPr lvl="2" rtl="0"/>
            <a:r>
              <a:rPr lang="de-DE"/>
              <a:t>Dritte Ebene</a:t>
            </a:r>
          </a:p>
          <a:p>
            <a:pPr lvl="3" rtl="0"/>
            <a:r>
              <a:rPr lang="de-DE"/>
              <a:t>Vierte Ebene</a:t>
            </a:r>
          </a:p>
          <a:p>
            <a:pPr lvl="4" rtl="0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767857" y="1864311"/>
            <a:ext cx="3031852" cy="3973735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298" y="6356349"/>
            <a:ext cx="1052510" cy="365125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94B2407-4F63-3FDB-C81D-B3FAACB7B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471816"/>
          </a:xfrm>
        </p:spPr>
        <p:txBody>
          <a:bodyPr rtlCol="0"/>
          <a:lstStyle>
            <a:lvl1pPr>
              <a:defRPr baseline="0"/>
            </a:lvl1pPr>
          </a:lstStyle>
          <a:p>
            <a:pPr rtl="0"/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433801B-D467-2B04-9473-1DBA46D8C3E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66998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rtlCol="0" anchor="b">
            <a:normAutofit/>
          </a:bodyPr>
          <a:lstStyle>
            <a:lvl1pPr algn="l">
              <a:defRPr sz="2400" b="0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Bildplatzhalt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rtlCol="0"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/>
              <a:t>Mastertextformat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10558299" y="6356349"/>
            <a:ext cx="1052510" cy="365125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5DEC4D2-1F52-A8A5-67D3-651A340AB89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85336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96411" y="1188157"/>
            <a:ext cx="11029616" cy="4806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 rtl="0"/>
            <a:r>
              <a:rPr lang="de"/>
              <a:t>Textmasterformate durch Klicken bearbeiten</a:t>
            </a:r>
          </a:p>
          <a:p>
            <a:pPr lvl="1" rtl="0"/>
            <a:r>
              <a:rPr lang="de"/>
              <a:t>Zweite Ebene</a:t>
            </a:r>
          </a:p>
          <a:p>
            <a:pPr lvl="2" rtl="0"/>
            <a:r>
              <a:rPr lang="de"/>
              <a:t>Dritte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558298" y="6356350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0" name="Rechteck 9"/>
          <p:cNvSpPr/>
          <p:nvPr/>
        </p:nvSpPr>
        <p:spPr>
          <a:xfrm>
            <a:off x="546688" y="422405"/>
            <a:ext cx="2696846" cy="93277"/>
          </a:xfrm>
          <a:prstGeom prst="rect">
            <a:avLst/>
          </a:prstGeom>
          <a:solidFill>
            <a:srgbClr val="333E4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AT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6746FF97-90FF-FD37-2BC3-B52AED64D85C}"/>
              </a:ext>
            </a:extLst>
          </p:cNvPr>
          <p:cNvSpPr/>
          <p:nvPr userDrawn="1"/>
        </p:nvSpPr>
        <p:spPr>
          <a:xfrm>
            <a:off x="3364650" y="422404"/>
            <a:ext cx="2696846" cy="93277"/>
          </a:xfrm>
          <a:prstGeom prst="rect">
            <a:avLst/>
          </a:prstGeom>
          <a:solidFill>
            <a:srgbClr val="003B7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AT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D377B0DA-A6A0-2194-2616-B0B8D244B061}"/>
              </a:ext>
            </a:extLst>
          </p:cNvPr>
          <p:cNvSpPr/>
          <p:nvPr userDrawn="1"/>
        </p:nvSpPr>
        <p:spPr>
          <a:xfrm>
            <a:off x="6182612" y="422404"/>
            <a:ext cx="2696846" cy="93277"/>
          </a:xfrm>
          <a:prstGeom prst="rect">
            <a:avLst/>
          </a:prstGeom>
          <a:solidFill>
            <a:srgbClr val="78B74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AT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F6B812BF-A5A0-AA8C-74CE-32FA5FB6DAE8}"/>
              </a:ext>
            </a:extLst>
          </p:cNvPr>
          <p:cNvSpPr/>
          <p:nvPr userDrawn="1"/>
        </p:nvSpPr>
        <p:spPr>
          <a:xfrm>
            <a:off x="9000574" y="422404"/>
            <a:ext cx="2696846" cy="93277"/>
          </a:xfrm>
          <a:prstGeom prst="rect">
            <a:avLst/>
          </a:prstGeom>
          <a:solidFill>
            <a:srgbClr val="FFEE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028C3B3-7CB7-7768-3AA9-144DBBE737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de-A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032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85" r:id="rId10"/>
  </p:sldLayoutIdLst>
  <p:hf hd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0" kern="1200" cap="sm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110000"/>
        <a:buFont typeface="Wingdings 2" panose="05020102010507070707" pitchFamily="18" charset="2"/>
        <a:buChar char=""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Courier New" panose="02070309020205020404" pitchFamily="49" charset="0"/>
        <a:buChar char="o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Symbol" panose="05050102010706020507" pitchFamily="18" charset="2"/>
        <a:buChar char="-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6.sv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8.svg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sv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.svg"/><Relationship Id="rId7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sv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4EB642-5327-117F-48A1-F1F23ED1FC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83877" y="3244485"/>
            <a:ext cx="7899859" cy="872371"/>
          </a:xfrm>
        </p:spPr>
        <p:txBody>
          <a:bodyPr>
            <a:normAutofit/>
          </a:bodyPr>
          <a:lstStyle/>
          <a:p>
            <a:r>
              <a:rPr lang="de-AT" sz="1800" err="1"/>
              <a:t>IdeenAustausch</a:t>
            </a:r>
            <a:r>
              <a:rPr lang="de-AT" sz="1800"/>
              <a:t> TIKS 2026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9B3988F-FF50-E636-8B78-A14F66A41E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83877" y="4116856"/>
            <a:ext cx="8834515" cy="756019"/>
          </a:xfrm>
        </p:spPr>
        <p:txBody>
          <a:bodyPr>
            <a:noAutofit/>
          </a:bodyPr>
          <a:lstStyle/>
          <a:p>
            <a:r>
              <a:rPr lang="de-AT" sz="3600"/>
              <a:t>Vorstellung der Allianz </a:t>
            </a:r>
            <a:r>
              <a:rPr lang="de-AT" sz="3600" err="1"/>
              <a:t>WärmeZukunft</a:t>
            </a:r>
            <a:endParaRPr lang="de-AT" sz="360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D38740D-D118-007A-19E0-E38799121BF6}"/>
              </a:ext>
            </a:extLst>
          </p:cNvPr>
          <p:cNvSpPr txBox="1"/>
          <p:nvPr/>
        </p:nvSpPr>
        <p:spPr>
          <a:xfrm>
            <a:off x="1303698" y="5531667"/>
            <a:ext cx="1819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solidFill>
                  <a:schemeClr val="bg1"/>
                </a:solidFill>
              </a:rPr>
              <a:t>16.06.2026</a:t>
            </a:r>
            <a:endParaRPr lang="de-AT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582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FDCCEC-B812-CF01-676E-B3E2BF80E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672F60A-9925-9D58-5703-3FF530857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28DD5A3-EA18-58A2-7B6A-BCC74A5DB41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1179" y="1024898"/>
            <a:ext cx="6270928" cy="1500735"/>
          </a:xfrm>
          <a:prstGeom prst="rect">
            <a:avLst/>
          </a:prstGeom>
        </p:spPr>
      </p:pic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262DC760-8337-9245-727F-A50BD2049246}"/>
              </a:ext>
            </a:extLst>
          </p:cNvPr>
          <p:cNvGrpSpPr/>
          <p:nvPr/>
        </p:nvGrpSpPr>
        <p:grpSpPr>
          <a:xfrm>
            <a:off x="8586808" y="1024898"/>
            <a:ext cx="3024000" cy="828000"/>
            <a:chOff x="6120000" y="2880000"/>
            <a:chExt cx="3024000" cy="828000"/>
          </a:xfrm>
        </p:grpSpPr>
        <p:pic>
          <p:nvPicPr>
            <p:cNvPr id="13" name="Grafik 12" descr="Tageskalender Silhouette">
              <a:extLst>
                <a:ext uri="{FF2B5EF4-FFF2-40B4-BE49-F238E27FC236}">
                  <a16:creationId xmlns:a16="http://schemas.microsoft.com/office/drawing/2014/main" id="{6350E070-6B01-2343-88AD-F6C6627F329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156000" y="3006000"/>
              <a:ext cx="576000" cy="576000"/>
            </a:xfrm>
            <a:prstGeom prst="rect">
              <a:avLst/>
            </a:prstGeom>
          </p:spPr>
        </p:pic>
        <p:sp>
          <p:nvSpPr>
            <p:cNvPr id="14" name="Rechteck: abgerundete Ecken 13">
              <a:extLst>
                <a:ext uri="{FF2B5EF4-FFF2-40B4-BE49-F238E27FC236}">
                  <a16:creationId xmlns:a16="http://schemas.microsoft.com/office/drawing/2014/main" id="{E1CE1CCA-0E0E-DB35-EED0-175653B0FCBD}"/>
                </a:ext>
              </a:extLst>
            </p:cNvPr>
            <p:cNvSpPr/>
            <p:nvPr/>
          </p:nvSpPr>
          <p:spPr>
            <a:xfrm>
              <a:off x="6120000" y="2880000"/>
              <a:ext cx="3024000" cy="828000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0" rtlCol="0" anchor="ctr">
              <a:noAutofit/>
            </a:bodyPr>
            <a:lstStyle/>
            <a:p>
              <a:r>
                <a:rPr lang="de-AT" sz="2000" b="1">
                  <a:solidFill>
                    <a:schemeClr val="tx2"/>
                  </a:solidFill>
                </a:rPr>
                <a:t>8 Jahre </a:t>
              </a:r>
            </a:p>
            <a:p>
              <a:r>
                <a:rPr lang="de-AT" sz="1400">
                  <a:solidFill>
                    <a:schemeClr val="bg2"/>
                  </a:solidFill>
                </a:rPr>
                <a:t>Laufzeit ab 2026</a:t>
              </a:r>
            </a:p>
          </p:txBody>
        </p:sp>
        <p:cxnSp>
          <p:nvCxnSpPr>
            <p:cNvPr id="15" name="Gerader Verbinder 14">
              <a:extLst>
                <a:ext uri="{FF2B5EF4-FFF2-40B4-BE49-F238E27FC236}">
                  <a16:creationId xmlns:a16="http://schemas.microsoft.com/office/drawing/2014/main" id="{A3C2B500-23C0-012E-6617-6E876E3C17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68000" y="2988000"/>
              <a:ext cx="0" cy="612000"/>
            </a:xfrm>
            <a:prstGeom prst="line">
              <a:avLst/>
            </a:prstGeom>
            <a:ln w="12700" cap="rnd">
              <a:solidFill>
                <a:schemeClr val="tx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3F14AF02-36F0-F166-2441-74B1B32818CD}"/>
              </a:ext>
            </a:extLst>
          </p:cNvPr>
          <p:cNvGrpSpPr/>
          <p:nvPr/>
        </p:nvGrpSpPr>
        <p:grpSpPr>
          <a:xfrm>
            <a:off x="8586808" y="2896898"/>
            <a:ext cx="3024000" cy="828000"/>
            <a:chOff x="6084000" y="4572000"/>
            <a:chExt cx="3024000" cy="828000"/>
          </a:xfrm>
        </p:grpSpPr>
        <p:grpSp>
          <p:nvGrpSpPr>
            <p:cNvPr id="17" name="Gruppieren 16">
              <a:extLst>
                <a:ext uri="{FF2B5EF4-FFF2-40B4-BE49-F238E27FC236}">
                  <a16:creationId xmlns:a16="http://schemas.microsoft.com/office/drawing/2014/main" id="{C6BB83D7-DE9E-CE49-8CDD-8217C6CE5E8C}"/>
                </a:ext>
              </a:extLst>
            </p:cNvPr>
            <p:cNvGrpSpPr/>
            <p:nvPr/>
          </p:nvGrpSpPr>
          <p:grpSpPr>
            <a:xfrm>
              <a:off x="6084000" y="4572000"/>
              <a:ext cx="3024000" cy="828000"/>
              <a:chOff x="6120000" y="2880000"/>
              <a:chExt cx="3024000" cy="828000"/>
            </a:xfrm>
          </p:grpSpPr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A20C5550-E5DE-F198-4C04-0AAAD6A4CE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6156000" y="3006000"/>
                <a:ext cx="576000" cy="576000"/>
              </a:xfrm>
              <a:prstGeom prst="rect">
                <a:avLst/>
              </a:prstGeom>
            </p:spPr>
          </p:pic>
          <p:sp>
            <p:nvSpPr>
              <p:cNvPr id="21" name="Rechteck: abgerundete Ecken 20">
                <a:extLst>
                  <a:ext uri="{FF2B5EF4-FFF2-40B4-BE49-F238E27FC236}">
                    <a16:creationId xmlns:a16="http://schemas.microsoft.com/office/drawing/2014/main" id="{1080225A-D99F-E83C-6E50-EF311C164FF7}"/>
                  </a:ext>
                </a:extLst>
              </p:cNvPr>
              <p:cNvSpPr/>
              <p:nvPr/>
            </p:nvSpPr>
            <p:spPr>
              <a:xfrm>
                <a:off x="6120000" y="2880000"/>
                <a:ext cx="3024000" cy="828000"/>
              </a:xfrm>
              <a:prstGeom prst="roundRect">
                <a:avLst/>
              </a:pr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0" rtlCol="0" anchor="ctr">
                <a:noAutofit/>
              </a:bodyPr>
              <a:lstStyle/>
              <a:p>
                <a:pPr algn="ctr"/>
                <a:r>
                  <a:rPr lang="de-AT" sz="2800" b="1">
                    <a:solidFill>
                      <a:schemeClr val="bg2"/>
                    </a:solidFill>
                  </a:rPr>
                  <a:t>&amp;</a:t>
                </a:r>
                <a:r>
                  <a:rPr lang="de-AT" b="1">
                    <a:solidFill>
                      <a:schemeClr val="tx2"/>
                    </a:solidFill>
                  </a:rPr>
                  <a:t> </a:t>
                </a:r>
                <a:endParaRPr lang="de-AT" sz="1400">
                  <a:solidFill>
                    <a:schemeClr val="bg2"/>
                  </a:solidFill>
                </a:endParaRPr>
              </a:p>
            </p:txBody>
          </p:sp>
          <p:cxnSp>
            <p:nvCxnSpPr>
              <p:cNvPr id="22" name="Gerader Verbinder 21">
                <a:extLst>
                  <a:ext uri="{FF2B5EF4-FFF2-40B4-BE49-F238E27FC236}">
                    <a16:creationId xmlns:a16="http://schemas.microsoft.com/office/drawing/2014/main" id="{661B6C96-595C-D729-0DF6-3BFAA56B74EA}"/>
                  </a:ext>
                </a:extLst>
              </p:cNvPr>
              <p:cNvCxnSpPr/>
              <p:nvPr/>
            </p:nvCxnSpPr>
            <p:spPr>
              <a:xfrm flipH="1">
                <a:off x="6768000" y="2988000"/>
                <a:ext cx="0" cy="612000"/>
              </a:xfrm>
              <a:prstGeom prst="line">
                <a:avLst/>
              </a:prstGeom>
              <a:ln w="12700" cap="rnd">
                <a:solidFill>
                  <a:schemeClr val="tx2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8" name="Grafik 17" descr="Ein Bild, das Text, Screenshot, Logo, Schrift enthält.&#10;&#10;Automatisch generierte Beschreibung">
              <a:extLst>
                <a:ext uri="{FF2B5EF4-FFF2-40B4-BE49-F238E27FC236}">
                  <a16:creationId xmlns:a16="http://schemas.microsoft.com/office/drawing/2014/main" id="{4EE0CC9C-3899-1ED5-1B56-F86461488C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0000" y="4680000"/>
              <a:ext cx="480420" cy="612000"/>
            </a:xfrm>
            <a:prstGeom prst="rect">
              <a:avLst/>
            </a:prstGeom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18032E45-9BCE-9C57-CF18-50BB457E806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6876000" y="4680000"/>
              <a:ext cx="827545" cy="576000"/>
            </a:xfrm>
            <a:prstGeom prst="rect">
              <a:avLst/>
            </a:prstGeom>
          </p:spPr>
        </p:pic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C7546163-4E7F-542C-6AF6-1B0F92A4E35E}"/>
              </a:ext>
            </a:extLst>
          </p:cNvPr>
          <p:cNvGrpSpPr/>
          <p:nvPr/>
        </p:nvGrpSpPr>
        <p:grpSpPr>
          <a:xfrm>
            <a:off x="8586808" y="1960898"/>
            <a:ext cx="3024000" cy="828000"/>
            <a:chOff x="6120000" y="2880000"/>
            <a:chExt cx="3024000" cy="828000"/>
          </a:xfrm>
        </p:grpSpPr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546F1214-883D-4F31-E88A-A2AB1CE2BBE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6156000" y="3006000"/>
              <a:ext cx="576000" cy="576000"/>
            </a:xfrm>
            <a:prstGeom prst="rect">
              <a:avLst/>
            </a:prstGeom>
          </p:spPr>
        </p:pic>
        <p:sp>
          <p:nvSpPr>
            <p:cNvPr id="25" name="Rechteck: abgerundete Ecken 24">
              <a:extLst>
                <a:ext uri="{FF2B5EF4-FFF2-40B4-BE49-F238E27FC236}">
                  <a16:creationId xmlns:a16="http://schemas.microsoft.com/office/drawing/2014/main" id="{C1FAF5B9-2D52-2B26-81D3-6EC8FEF5B09C}"/>
                </a:ext>
              </a:extLst>
            </p:cNvPr>
            <p:cNvSpPr/>
            <p:nvPr/>
          </p:nvSpPr>
          <p:spPr>
            <a:xfrm>
              <a:off x="6120000" y="2880000"/>
              <a:ext cx="3024000" cy="828000"/>
            </a:xfrm>
            <a:prstGeom prst="round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0" rIns="36000" rtlCol="0" anchor="ctr">
              <a:noAutofit/>
            </a:bodyPr>
            <a:lstStyle/>
            <a:p>
              <a:r>
                <a:rPr lang="de-AT" sz="2000" b="1">
                  <a:solidFill>
                    <a:schemeClr val="tx2"/>
                  </a:solidFill>
                </a:rPr>
                <a:t>Wärme &amp; Kälte</a:t>
              </a:r>
            </a:p>
            <a:p>
              <a:r>
                <a:rPr lang="de-AT" sz="1400">
                  <a:solidFill>
                    <a:schemeClr val="bg2"/>
                  </a:solidFill>
                </a:rPr>
                <a:t>Fokus der Transformation</a:t>
              </a:r>
            </a:p>
          </p:txBody>
        </p:sp>
        <p:cxnSp>
          <p:nvCxnSpPr>
            <p:cNvPr id="26" name="Gerader Verbinder 25">
              <a:extLst>
                <a:ext uri="{FF2B5EF4-FFF2-40B4-BE49-F238E27FC236}">
                  <a16:creationId xmlns:a16="http://schemas.microsoft.com/office/drawing/2014/main" id="{0553AED0-488E-062D-6121-60AB58427580}"/>
                </a:ext>
              </a:extLst>
            </p:cNvPr>
            <p:cNvCxnSpPr/>
            <p:nvPr/>
          </p:nvCxnSpPr>
          <p:spPr>
            <a:xfrm flipH="1">
              <a:off x="6768000" y="2988000"/>
              <a:ext cx="0" cy="612000"/>
            </a:xfrm>
            <a:prstGeom prst="line">
              <a:avLst/>
            </a:prstGeom>
            <a:ln w="12700" cap="rnd">
              <a:solidFill>
                <a:schemeClr val="tx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Rechteck: abgerundete Ecken 26">
            <a:extLst>
              <a:ext uri="{FF2B5EF4-FFF2-40B4-BE49-F238E27FC236}">
                <a16:creationId xmlns:a16="http://schemas.microsoft.com/office/drawing/2014/main" id="{925ED4E6-D4CF-A1E0-1120-FCA84BD6BC11}"/>
              </a:ext>
            </a:extLst>
          </p:cNvPr>
          <p:cNvSpPr/>
          <p:nvPr/>
        </p:nvSpPr>
        <p:spPr>
          <a:xfrm>
            <a:off x="876002" y="2978530"/>
            <a:ext cx="7170351" cy="746368"/>
          </a:xfrm>
          <a:prstGeom prst="roundRect">
            <a:avLst>
              <a:gd name="adj" fmla="val 8614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>
                <a:solidFill>
                  <a:schemeClr val="tx1"/>
                </a:solidFill>
              </a:rPr>
              <a:t>Gemeinsam zur Wärme- und Kälteversorgung der Zukunft. Resilient. Klimaneutral. Wettbewerbsfähig. Umsetzbar.</a:t>
            </a:r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77EBB2D0-3A33-24B9-C7E8-470D252C9B79}"/>
              </a:ext>
            </a:extLst>
          </p:cNvPr>
          <p:cNvSpPr/>
          <p:nvPr/>
        </p:nvSpPr>
        <p:spPr>
          <a:xfrm>
            <a:off x="876002" y="3879470"/>
            <a:ext cx="10734806" cy="2276374"/>
          </a:xfrm>
          <a:prstGeom prst="roundRect">
            <a:avLst/>
          </a:prstGeom>
          <a:noFill/>
          <a:ln w="28575">
            <a:solidFill>
              <a:schemeClr val="bg2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de-DE">
                <a:solidFill>
                  <a:schemeClr val="tx1"/>
                </a:solidFill>
              </a:rPr>
              <a:t>Unsere Mission ist es,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>
                <a:solidFill>
                  <a:schemeClr val="tx1"/>
                </a:solidFill>
              </a:rPr>
              <a:t>die Transformation des Wärme- und Kältesektors zu beschleunigen, indem wir die relevanten Akteure dabei unterstützen, innovative Lösungen zu entwickeln, zu demonstrieren und in die Praxis umzusetzen -&gt; PROJEKTGENERIERUNG!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>
                <a:solidFill>
                  <a:schemeClr val="tx1"/>
                </a:solidFill>
              </a:rPr>
              <a:t>die Begeisterung von (neuen) Akteuren zu wecken und zum Mitmachen zu bewegen (inhaltlich &amp; finanziell) -&gt; DAS INNOVATIONSSYSTEM ALS NETZWERK &amp; HEBEL!</a:t>
            </a:r>
          </a:p>
        </p:txBody>
      </p:sp>
    </p:spTree>
    <p:extLst>
      <p:ext uri="{BB962C8B-B14F-4D97-AF65-F5344CB8AC3E}">
        <p14:creationId xmlns:p14="http://schemas.microsoft.com/office/powerpoint/2010/main" val="502675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5F49D4-7E6B-85FA-DB87-0D9857D6F0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59F187C3-1306-3120-AED1-5BA21D1C0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/>
              <a:t>Innovationsfelder als Fundament zur Transformation</a:t>
            </a:r>
          </a:p>
        </p:txBody>
      </p:sp>
      <p:sp>
        <p:nvSpPr>
          <p:cNvPr id="4" name="Foliennummernplatzhalter 3" hidden="1">
            <a:extLst>
              <a:ext uri="{FF2B5EF4-FFF2-40B4-BE49-F238E27FC236}">
                <a16:creationId xmlns:a16="http://schemas.microsoft.com/office/drawing/2014/main" id="{6E42B2B4-936A-1DA9-821F-C1C78ACDF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3A98EE3D-8CD1-4C3F-BD1C-C98C9596463C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8A4AF69-771B-55B0-EF64-6104A2EEFD70}"/>
              </a:ext>
            </a:extLst>
          </p:cNvPr>
          <p:cNvSpPr txBox="1"/>
          <p:nvPr/>
        </p:nvSpPr>
        <p:spPr>
          <a:xfrm>
            <a:off x="8190808" y="6400829"/>
            <a:ext cx="303816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700" err="1"/>
              <a:t>Designed</a:t>
            </a:r>
            <a:r>
              <a:rPr lang="de-AT" sz="700"/>
              <a:t> </a:t>
            </a:r>
            <a:r>
              <a:rPr lang="de-AT" sz="700" err="1"/>
              <a:t>by</a:t>
            </a:r>
            <a:r>
              <a:rPr lang="de-AT" sz="700"/>
              <a:t> AEE INTEC &amp; Illustriert mit ChatGPT</a:t>
            </a:r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FF63ECD0-5D24-A6C7-FCE2-A6070A79A9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418" t="1028" r="754" b="573"/>
          <a:stretch>
            <a:fillRect/>
          </a:stretch>
        </p:blipFill>
        <p:spPr>
          <a:xfrm>
            <a:off x="1257301" y="1280159"/>
            <a:ext cx="9138246" cy="512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38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E252411A-9B6A-3F72-BDE9-FA821191E2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192" y="841248"/>
            <a:ext cx="10690764" cy="601675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4F99090-DF8E-1E85-980F-C5C2E8A29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/>
              <a:t>Angebot für FTI-Calls im Überblick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893BE65-5A9E-4A0A-187A-C6FA03D03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037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64D83A-E615-2A93-9995-6809ED5D7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AT"/>
              <a:t>Der Prozess im Überblick – Wirkungsanalyse &amp; Monitoring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A9694A5-A42A-B87C-1BC8-3F8C4AA34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0B38DC7-DF9D-DAAD-8768-3FEFF270498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77959EB5-9F1E-DB5A-9595-2733D0D05F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8016"/>
          <a:stretch>
            <a:fillRect/>
          </a:stretch>
        </p:blipFill>
        <p:spPr>
          <a:xfrm>
            <a:off x="1324118" y="1450429"/>
            <a:ext cx="9556931" cy="482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461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D13989-E46F-6A1A-AF03-A1E09901CD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rd BG">
            <a:extLst>
              <a:ext uri="{FF2B5EF4-FFF2-40B4-BE49-F238E27FC236}">
                <a16:creationId xmlns:a16="http://schemas.microsoft.com/office/drawing/2014/main" id="{601E4395-A64A-0E44-7DAB-BE6D50B494F2}"/>
              </a:ext>
            </a:extLst>
          </p:cNvPr>
          <p:cNvSpPr/>
          <p:nvPr/>
        </p:nvSpPr>
        <p:spPr>
          <a:xfrm>
            <a:off x="8981747" y="947913"/>
            <a:ext cx="2344904" cy="945000"/>
          </a:xfrm>
          <a:prstGeom prst="roundRect">
            <a:avLst>
              <a:gd name="adj" fmla="val 6000"/>
            </a:avLst>
          </a:prstGeom>
          <a:solidFill>
            <a:srgbClr val="EAF5E1"/>
          </a:solidFill>
          <a:ln>
            <a:noFill/>
          </a:ln>
        </p:spPr>
        <p:txBody>
          <a:bodyPr wrap="square" lIns="137160" tIns="68580" rIns="137160" bIns="68580" anchor="ctr">
            <a:noAutofit/>
          </a:bodyPr>
          <a:lstStyle/>
          <a:p>
            <a:pPr>
              <a:buNone/>
            </a:pPr>
            <a:endParaRPr lang="de-DE"/>
          </a:p>
        </p:txBody>
      </p:sp>
      <p:sp>
        <p:nvSpPr>
          <p:cNvPr id="10" name="Icon">
            <a:extLst>
              <a:ext uri="{FF2B5EF4-FFF2-40B4-BE49-F238E27FC236}">
                <a16:creationId xmlns:a16="http://schemas.microsoft.com/office/drawing/2014/main" id="{B61B19A8-3CA9-EEF7-E56C-5EC0182B0423}"/>
              </a:ext>
            </a:extLst>
          </p:cNvPr>
          <p:cNvSpPr/>
          <p:nvPr/>
        </p:nvSpPr>
        <p:spPr>
          <a:xfrm>
            <a:off x="9112812" y="1032546"/>
            <a:ext cx="300000" cy="300000"/>
          </a:xfrm>
          <a:prstGeom prst="ellipse">
            <a:avLst/>
          </a:prstGeom>
          <a:solidFill>
            <a:srgbClr val="78B74A"/>
          </a:solidFill>
          <a:ln>
            <a:noFill/>
          </a:ln>
        </p:spPr>
        <p:txBody>
          <a:bodyPr wrap="square" lIns="0" tIns="0" rIns="0" bIns="0" anchor="ctr">
            <a:noAutofit/>
          </a:bodyPr>
          <a:lstStyle/>
          <a:p>
            <a:pPr marL="0" indent="0" algn="ctr">
              <a:buNone/>
            </a:pPr>
            <a:r>
              <a:rPr lang="de-DE" sz="1100" b="1">
                <a:solidFill>
                  <a:srgbClr val="FFFFFF"/>
                </a:solidFill>
              </a:rPr>
              <a:t>6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1251A8-5D3C-CD21-72DF-46B7F8823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845" y="691156"/>
            <a:ext cx="11029616" cy="471816"/>
          </a:xfrm>
        </p:spPr>
        <p:txBody>
          <a:bodyPr>
            <a:normAutofit fontScale="90000"/>
          </a:bodyPr>
          <a:lstStyle/>
          <a:p>
            <a:r>
              <a:rPr lang="de-DE"/>
              <a:t>Bausteine im Beratungsgespräch</a:t>
            </a:r>
            <a:endParaRPr lang="de-AT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7ABA89F-882F-FD5E-9113-2468D9973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02" name="Text">
            <a:extLst>
              <a:ext uri="{FF2B5EF4-FFF2-40B4-BE49-F238E27FC236}">
                <a16:creationId xmlns:a16="http://schemas.microsoft.com/office/drawing/2014/main" id="{D953279E-4622-1F40-2EC2-550024DAD00B}"/>
              </a:ext>
            </a:extLst>
          </p:cNvPr>
          <p:cNvSpPr/>
          <p:nvPr/>
        </p:nvSpPr>
        <p:spPr>
          <a:xfrm>
            <a:off x="1058251" y="1485803"/>
            <a:ext cx="3340000" cy="280000"/>
          </a:xfrm>
          <a:prstGeom prst="rect">
            <a:avLst/>
          </a:prstGeom>
          <a:noFill/>
          <a:ln>
            <a:noFill/>
          </a:ln>
        </p:spPr>
        <p:txBody>
          <a:bodyPr wrap="square" lIns="137160" tIns="68580" rIns="137160" bIns="68580" anchor="ctr">
            <a:noAutofit/>
          </a:bodyPr>
          <a:lstStyle/>
          <a:p>
            <a:pPr marL="0" indent="0" algn="l">
              <a:buNone/>
            </a:pPr>
            <a:r>
              <a:rPr lang="de-DE" sz="1050" b="1">
                <a:solidFill>
                  <a:srgbClr val="595959"/>
                </a:solidFill>
              </a:rPr>
              <a:t>Basisbausteine</a:t>
            </a:r>
          </a:p>
        </p:txBody>
      </p:sp>
      <p:sp>
        <p:nvSpPr>
          <p:cNvPr id="104" name="Text">
            <a:extLst>
              <a:ext uri="{FF2B5EF4-FFF2-40B4-BE49-F238E27FC236}">
                <a16:creationId xmlns:a16="http://schemas.microsoft.com/office/drawing/2014/main" id="{F99BC569-1370-2D00-FC45-131F94668DD6}"/>
              </a:ext>
            </a:extLst>
          </p:cNvPr>
          <p:cNvSpPr/>
          <p:nvPr/>
        </p:nvSpPr>
        <p:spPr>
          <a:xfrm>
            <a:off x="6635547" y="656504"/>
            <a:ext cx="4695182" cy="280000"/>
          </a:xfrm>
          <a:prstGeom prst="rect">
            <a:avLst/>
          </a:prstGeom>
          <a:noFill/>
          <a:ln>
            <a:noFill/>
          </a:ln>
        </p:spPr>
        <p:txBody>
          <a:bodyPr wrap="square" lIns="137160" tIns="68580" rIns="137160" bIns="68580" anchor="ctr">
            <a:noAutofit/>
          </a:bodyPr>
          <a:lstStyle/>
          <a:p>
            <a:pPr marL="0" indent="0" algn="l">
              <a:buNone/>
            </a:pPr>
            <a:r>
              <a:rPr lang="de-DE" sz="1050" b="1">
                <a:solidFill>
                  <a:srgbClr val="595959"/>
                </a:solidFill>
              </a:rPr>
              <a:t>Ergänzungsbausteine</a:t>
            </a:r>
          </a:p>
        </p:txBody>
      </p:sp>
      <p:sp>
        <p:nvSpPr>
          <p:cNvPr id="107" name="Card BG">
            <a:extLst>
              <a:ext uri="{FF2B5EF4-FFF2-40B4-BE49-F238E27FC236}">
                <a16:creationId xmlns:a16="http://schemas.microsoft.com/office/drawing/2014/main" id="{5FA49159-7682-5993-C7EB-9C630C7905AD}"/>
              </a:ext>
            </a:extLst>
          </p:cNvPr>
          <p:cNvSpPr/>
          <p:nvPr/>
        </p:nvSpPr>
        <p:spPr>
          <a:xfrm>
            <a:off x="798251" y="1845803"/>
            <a:ext cx="2416685" cy="933813"/>
          </a:xfrm>
          <a:prstGeom prst="roundRect">
            <a:avLst>
              <a:gd name="adj" fmla="val 6000"/>
            </a:avLst>
          </a:prstGeom>
          <a:solidFill>
            <a:srgbClr val="E5EDF7"/>
          </a:solidFill>
          <a:ln>
            <a:noFill/>
          </a:ln>
        </p:spPr>
        <p:txBody>
          <a:bodyPr wrap="square" lIns="137160" tIns="68580" rIns="137160" bIns="68580" anchor="ctr">
            <a:noAutofit/>
          </a:bodyPr>
          <a:lstStyle/>
          <a:p>
            <a:pPr>
              <a:buNone/>
            </a:pPr>
            <a:endParaRPr lang="de-DE"/>
          </a:p>
        </p:txBody>
      </p:sp>
      <p:sp>
        <p:nvSpPr>
          <p:cNvPr id="108" name="Icon">
            <a:extLst>
              <a:ext uri="{FF2B5EF4-FFF2-40B4-BE49-F238E27FC236}">
                <a16:creationId xmlns:a16="http://schemas.microsoft.com/office/drawing/2014/main" id="{00BBE877-7CE4-177E-E203-DF225BAC925C}"/>
              </a:ext>
            </a:extLst>
          </p:cNvPr>
          <p:cNvSpPr/>
          <p:nvPr/>
        </p:nvSpPr>
        <p:spPr>
          <a:xfrm>
            <a:off x="948251" y="1927435"/>
            <a:ext cx="300000" cy="300000"/>
          </a:xfrm>
          <a:prstGeom prst="ellipse">
            <a:avLst/>
          </a:prstGeom>
          <a:solidFill>
            <a:srgbClr val="003B7F"/>
          </a:solidFill>
          <a:ln>
            <a:noFill/>
          </a:ln>
        </p:spPr>
        <p:txBody>
          <a:bodyPr wrap="square" lIns="0" tIns="0" rIns="0" bIns="0" anchor="ctr">
            <a:noAutofit/>
          </a:bodyPr>
          <a:lstStyle/>
          <a:p>
            <a:pPr marL="0" indent="0" algn="ctr">
              <a:buNone/>
            </a:pPr>
            <a:r>
              <a:rPr lang="de-DE" sz="1100" b="1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109" name="Title">
            <a:extLst>
              <a:ext uri="{FF2B5EF4-FFF2-40B4-BE49-F238E27FC236}">
                <a16:creationId xmlns:a16="http://schemas.microsoft.com/office/drawing/2014/main" id="{EA250994-C786-F064-897C-5CAFA9B1CECB}"/>
              </a:ext>
            </a:extLst>
          </p:cNvPr>
          <p:cNvSpPr/>
          <p:nvPr/>
        </p:nvSpPr>
        <p:spPr>
          <a:xfrm>
            <a:off x="1280709" y="1872360"/>
            <a:ext cx="1984904" cy="440000"/>
          </a:xfrm>
          <a:prstGeom prst="rect">
            <a:avLst/>
          </a:prstGeom>
          <a:noFill/>
          <a:ln>
            <a:noFill/>
          </a:ln>
        </p:spPr>
        <p:txBody>
          <a:bodyPr wrap="square" lIns="137160" tIns="68580" rIns="137160" bIns="68580" anchor="ctr">
            <a:noAutofit/>
          </a:bodyPr>
          <a:lstStyle/>
          <a:p>
            <a:pPr marL="0" indent="0" algn="l">
              <a:buNone/>
            </a:pPr>
            <a:r>
              <a:rPr lang="de-DE" sz="950" b="1">
                <a:solidFill>
                  <a:srgbClr val="333E48"/>
                </a:solidFill>
              </a:rPr>
              <a:t>Fokus-Check</a:t>
            </a:r>
          </a:p>
        </p:txBody>
      </p:sp>
      <p:sp>
        <p:nvSpPr>
          <p:cNvPr id="110" name="Desc">
            <a:extLst>
              <a:ext uri="{FF2B5EF4-FFF2-40B4-BE49-F238E27FC236}">
                <a16:creationId xmlns:a16="http://schemas.microsoft.com/office/drawing/2014/main" id="{C37F34DB-F4DF-088E-6D63-2C86365FCB24}"/>
              </a:ext>
            </a:extLst>
          </p:cNvPr>
          <p:cNvSpPr/>
          <p:nvPr/>
        </p:nvSpPr>
        <p:spPr>
          <a:xfrm>
            <a:off x="870554" y="2249125"/>
            <a:ext cx="2344904" cy="391925"/>
          </a:xfrm>
          <a:prstGeom prst="rect">
            <a:avLst/>
          </a:prstGeom>
          <a:noFill/>
          <a:ln>
            <a:noFill/>
          </a:ln>
        </p:spPr>
        <p:txBody>
          <a:bodyPr wrap="square" lIns="137160" tIns="68580" rIns="137160" bIns="68580" anchor="t">
            <a:noAutofit/>
          </a:bodyPr>
          <a:lstStyle/>
          <a:p>
            <a:pPr marL="0" indent="0" algn="l">
              <a:buNone/>
            </a:pPr>
            <a:r>
              <a:rPr lang="de-DE" sz="850" b="0">
                <a:solidFill>
                  <a:srgbClr val="595959"/>
                </a:solidFill>
              </a:rPr>
              <a:t>Gemeinsame Schärfung des fachlichen Fokus und der Zielrichtung des Vorhabens.</a:t>
            </a:r>
          </a:p>
        </p:txBody>
      </p:sp>
      <p:sp>
        <p:nvSpPr>
          <p:cNvPr id="111" name="Card BG">
            <a:extLst>
              <a:ext uri="{FF2B5EF4-FFF2-40B4-BE49-F238E27FC236}">
                <a16:creationId xmlns:a16="http://schemas.microsoft.com/office/drawing/2014/main" id="{1ADABC0F-80E0-D7A6-8C05-ECA14B69C5C6}"/>
              </a:ext>
            </a:extLst>
          </p:cNvPr>
          <p:cNvSpPr/>
          <p:nvPr/>
        </p:nvSpPr>
        <p:spPr>
          <a:xfrm>
            <a:off x="3376096" y="1858926"/>
            <a:ext cx="2416685" cy="933813"/>
          </a:xfrm>
          <a:prstGeom prst="roundRect">
            <a:avLst>
              <a:gd name="adj" fmla="val 6000"/>
            </a:avLst>
          </a:prstGeom>
          <a:solidFill>
            <a:srgbClr val="E5EDF7"/>
          </a:solidFill>
          <a:ln>
            <a:noFill/>
          </a:ln>
        </p:spPr>
        <p:txBody>
          <a:bodyPr wrap="square" lIns="137160" tIns="68580" rIns="137160" bIns="68580" anchor="ctr">
            <a:noAutofit/>
          </a:bodyPr>
          <a:lstStyle/>
          <a:p>
            <a:pPr>
              <a:buNone/>
            </a:pPr>
            <a:endParaRPr lang="de-DE"/>
          </a:p>
        </p:txBody>
      </p:sp>
      <p:sp>
        <p:nvSpPr>
          <p:cNvPr id="112" name="Icon">
            <a:extLst>
              <a:ext uri="{FF2B5EF4-FFF2-40B4-BE49-F238E27FC236}">
                <a16:creationId xmlns:a16="http://schemas.microsoft.com/office/drawing/2014/main" id="{695CB4F5-7F2A-9E63-F38B-DA887E3ADBDB}"/>
              </a:ext>
            </a:extLst>
          </p:cNvPr>
          <p:cNvSpPr/>
          <p:nvPr/>
        </p:nvSpPr>
        <p:spPr>
          <a:xfrm>
            <a:off x="3531978" y="1927435"/>
            <a:ext cx="300000" cy="300000"/>
          </a:xfrm>
          <a:prstGeom prst="ellipse">
            <a:avLst/>
          </a:prstGeom>
          <a:solidFill>
            <a:srgbClr val="003B7F"/>
          </a:solidFill>
          <a:ln>
            <a:noFill/>
          </a:ln>
        </p:spPr>
        <p:txBody>
          <a:bodyPr wrap="square" lIns="0" tIns="0" rIns="0" bIns="0" anchor="ctr">
            <a:noAutofit/>
          </a:bodyPr>
          <a:lstStyle/>
          <a:p>
            <a:pPr marL="0" indent="0" algn="ctr">
              <a:buNone/>
            </a:pPr>
            <a:r>
              <a:rPr lang="de-DE" sz="1100" b="1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13" name="Title">
            <a:extLst>
              <a:ext uri="{FF2B5EF4-FFF2-40B4-BE49-F238E27FC236}">
                <a16:creationId xmlns:a16="http://schemas.microsoft.com/office/drawing/2014/main" id="{1A84EEA5-198D-FC7C-F686-C9F7E7209052}"/>
              </a:ext>
            </a:extLst>
          </p:cNvPr>
          <p:cNvSpPr/>
          <p:nvPr/>
        </p:nvSpPr>
        <p:spPr>
          <a:xfrm>
            <a:off x="3856887" y="1840260"/>
            <a:ext cx="1984904" cy="440000"/>
          </a:xfrm>
          <a:prstGeom prst="rect">
            <a:avLst/>
          </a:prstGeom>
          <a:noFill/>
          <a:ln>
            <a:noFill/>
          </a:ln>
        </p:spPr>
        <p:txBody>
          <a:bodyPr wrap="square" lIns="137160" tIns="68580" rIns="137160" bIns="68580" anchor="ctr">
            <a:noAutofit/>
          </a:bodyPr>
          <a:lstStyle/>
          <a:p>
            <a:pPr marL="0" indent="0" algn="l">
              <a:buNone/>
            </a:pPr>
            <a:r>
              <a:rPr lang="de-DE" sz="950" b="1">
                <a:solidFill>
                  <a:srgbClr val="333E48"/>
                </a:solidFill>
              </a:rPr>
              <a:t>Innovations-Check</a:t>
            </a:r>
          </a:p>
        </p:txBody>
      </p:sp>
      <p:sp>
        <p:nvSpPr>
          <p:cNvPr id="114" name="Desc">
            <a:extLst>
              <a:ext uri="{FF2B5EF4-FFF2-40B4-BE49-F238E27FC236}">
                <a16:creationId xmlns:a16="http://schemas.microsoft.com/office/drawing/2014/main" id="{34A0D2EB-96B5-99D6-E7A8-6906401E057D}"/>
              </a:ext>
            </a:extLst>
          </p:cNvPr>
          <p:cNvSpPr/>
          <p:nvPr/>
        </p:nvSpPr>
        <p:spPr>
          <a:xfrm>
            <a:off x="3484323" y="2245466"/>
            <a:ext cx="2344904" cy="680000"/>
          </a:xfrm>
          <a:prstGeom prst="rect">
            <a:avLst/>
          </a:prstGeom>
          <a:noFill/>
          <a:ln>
            <a:noFill/>
          </a:ln>
        </p:spPr>
        <p:txBody>
          <a:bodyPr wrap="square" lIns="137160" tIns="68580" rIns="137160" bIns="68580" anchor="t">
            <a:noAutofit/>
          </a:bodyPr>
          <a:lstStyle/>
          <a:p>
            <a:pPr marL="0" indent="0" algn="l">
              <a:buNone/>
            </a:pPr>
            <a:r>
              <a:rPr lang="de-DE" sz="850" b="0">
                <a:solidFill>
                  <a:srgbClr val="595959"/>
                </a:solidFill>
              </a:rPr>
              <a:t>Abgleich mit laufenden Einreichungen im Ökosystem – Schärfung von Innovationsgrad und Positionierung.</a:t>
            </a:r>
          </a:p>
        </p:txBody>
      </p:sp>
      <p:sp>
        <p:nvSpPr>
          <p:cNvPr id="115" name="Card BG">
            <a:extLst>
              <a:ext uri="{FF2B5EF4-FFF2-40B4-BE49-F238E27FC236}">
                <a16:creationId xmlns:a16="http://schemas.microsoft.com/office/drawing/2014/main" id="{80B12288-ED8C-5B7C-D542-CFEDBCDC62E7}"/>
              </a:ext>
            </a:extLst>
          </p:cNvPr>
          <p:cNvSpPr/>
          <p:nvPr/>
        </p:nvSpPr>
        <p:spPr>
          <a:xfrm>
            <a:off x="817450" y="2924697"/>
            <a:ext cx="2385291" cy="945000"/>
          </a:xfrm>
          <a:prstGeom prst="roundRect">
            <a:avLst>
              <a:gd name="adj" fmla="val 6000"/>
            </a:avLst>
          </a:prstGeom>
          <a:solidFill>
            <a:srgbClr val="E5EDF7"/>
          </a:solidFill>
          <a:ln>
            <a:noFill/>
          </a:ln>
        </p:spPr>
        <p:txBody>
          <a:bodyPr wrap="square" lIns="137160" tIns="68580" rIns="137160" bIns="68580" anchor="ctr">
            <a:noAutofit/>
          </a:bodyPr>
          <a:lstStyle/>
          <a:p>
            <a:pPr>
              <a:buNone/>
            </a:pPr>
            <a:endParaRPr lang="de-DE"/>
          </a:p>
        </p:txBody>
      </p:sp>
      <p:sp>
        <p:nvSpPr>
          <p:cNvPr id="116" name="Icon">
            <a:extLst>
              <a:ext uri="{FF2B5EF4-FFF2-40B4-BE49-F238E27FC236}">
                <a16:creationId xmlns:a16="http://schemas.microsoft.com/office/drawing/2014/main" id="{738CBF8A-ED2E-FF7F-089A-7F095B24AC50}"/>
              </a:ext>
            </a:extLst>
          </p:cNvPr>
          <p:cNvSpPr/>
          <p:nvPr/>
        </p:nvSpPr>
        <p:spPr>
          <a:xfrm>
            <a:off x="979645" y="3027435"/>
            <a:ext cx="300000" cy="300000"/>
          </a:xfrm>
          <a:prstGeom prst="ellipse">
            <a:avLst/>
          </a:prstGeom>
          <a:solidFill>
            <a:srgbClr val="003B7F"/>
          </a:solidFill>
          <a:ln>
            <a:noFill/>
          </a:ln>
        </p:spPr>
        <p:txBody>
          <a:bodyPr wrap="square" lIns="0" tIns="0" rIns="0" bIns="0" anchor="ctr">
            <a:noAutofit/>
          </a:bodyPr>
          <a:lstStyle/>
          <a:p>
            <a:pPr marL="0" indent="0" algn="ctr">
              <a:buNone/>
            </a:pPr>
            <a:r>
              <a:rPr lang="de-DE" sz="1100" b="1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117" name="Title">
            <a:extLst>
              <a:ext uri="{FF2B5EF4-FFF2-40B4-BE49-F238E27FC236}">
                <a16:creationId xmlns:a16="http://schemas.microsoft.com/office/drawing/2014/main" id="{E20956BC-485B-93E3-C98F-49BBCBEFAA71}"/>
              </a:ext>
            </a:extLst>
          </p:cNvPr>
          <p:cNvSpPr/>
          <p:nvPr/>
        </p:nvSpPr>
        <p:spPr>
          <a:xfrm>
            <a:off x="1279645" y="2957197"/>
            <a:ext cx="1984904" cy="440000"/>
          </a:xfrm>
          <a:prstGeom prst="rect">
            <a:avLst/>
          </a:prstGeom>
          <a:noFill/>
          <a:ln>
            <a:noFill/>
          </a:ln>
        </p:spPr>
        <p:txBody>
          <a:bodyPr wrap="square" lIns="137160" tIns="68580" rIns="137160" bIns="68580" anchor="ctr">
            <a:noAutofit/>
          </a:bodyPr>
          <a:lstStyle/>
          <a:p>
            <a:pPr marL="0" indent="0" algn="l">
              <a:buNone/>
            </a:pPr>
            <a:r>
              <a:rPr lang="de-DE" sz="950" b="1">
                <a:solidFill>
                  <a:srgbClr val="333E48"/>
                </a:solidFill>
              </a:rPr>
              <a:t>Monitoring-Baustein</a:t>
            </a:r>
          </a:p>
        </p:txBody>
      </p:sp>
      <p:sp>
        <p:nvSpPr>
          <p:cNvPr id="118" name="Desc">
            <a:extLst>
              <a:ext uri="{FF2B5EF4-FFF2-40B4-BE49-F238E27FC236}">
                <a16:creationId xmlns:a16="http://schemas.microsoft.com/office/drawing/2014/main" id="{7CA12C3E-2757-D75D-BE35-7B9688E64F7B}"/>
              </a:ext>
            </a:extLst>
          </p:cNvPr>
          <p:cNvSpPr/>
          <p:nvPr/>
        </p:nvSpPr>
        <p:spPr>
          <a:xfrm>
            <a:off x="938935" y="3405423"/>
            <a:ext cx="2344904" cy="440000"/>
          </a:xfrm>
          <a:prstGeom prst="rect">
            <a:avLst/>
          </a:prstGeom>
          <a:noFill/>
          <a:ln>
            <a:noFill/>
          </a:ln>
        </p:spPr>
        <p:txBody>
          <a:bodyPr wrap="square" lIns="137160" tIns="68580" rIns="137160" bIns="68580" anchor="t">
            <a:noAutofit/>
          </a:bodyPr>
          <a:lstStyle/>
          <a:p>
            <a:pPr marL="0" indent="0" algn="l">
              <a:buNone/>
            </a:pPr>
            <a:r>
              <a:rPr lang="de-DE" sz="850" b="0">
                <a:solidFill>
                  <a:srgbClr val="595959"/>
                </a:solidFill>
              </a:rPr>
              <a:t>Fertige Textbausteine und KPI-Sets als Grundgerüst für Ihren Antrag.</a:t>
            </a:r>
          </a:p>
        </p:txBody>
      </p:sp>
      <p:sp>
        <p:nvSpPr>
          <p:cNvPr id="119" name="Card BG">
            <a:extLst>
              <a:ext uri="{FF2B5EF4-FFF2-40B4-BE49-F238E27FC236}">
                <a16:creationId xmlns:a16="http://schemas.microsoft.com/office/drawing/2014/main" id="{0F89115E-82C6-99CB-836A-05AA75780C76}"/>
              </a:ext>
            </a:extLst>
          </p:cNvPr>
          <p:cNvSpPr/>
          <p:nvPr/>
        </p:nvSpPr>
        <p:spPr>
          <a:xfrm>
            <a:off x="6371984" y="1935799"/>
            <a:ext cx="2421089" cy="961632"/>
          </a:xfrm>
          <a:prstGeom prst="roundRect">
            <a:avLst>
              <a:gd name="adj" fmla="val 6000"/>
            </a:avLst>
          </a:prstGeom>
          <a:solidFill>
            <a:srgbClr val="EAF5E1"/>
          </a:solidFill>
          <a:ln>
            <a:noFill/>
          </a:ln>
        </p:spPr>
        <p:txBody>
          <a:bodyPr wrap="square" lIns="137160" tIns="68580" rIns="137160" bIns="68580" anchor="ctr">
            <a:noAutofit/>
          </a:bodyPr>
          <a:lstStyle/>
          <a:p>
            <a:pPr>
              <a:buNone/>
            </a:pPr>
            <a:endParaRPr lang="de-DE"/>
          </a:p>
        </p:txBody>
      </p:sp>
      <p:sp>
        <p:nvSpPr>
          <p:cNvPr id="120" name="Icon">
            <a:extLst>
              <a:ext uri="{FF2B5EF4-FFF2-40B4-BE49-F238E27FC236}">
                <a16:creationId xmlns:a16="http://schemas.microsoft.com/office/drawing/2014/main" id="{EA88F0C3-33A2-BF04-70AA-A5288635C50A}"/>
              </a:ext>
            </a:extLst>
          </p:cNvPr>
          <p:cNvSpPr/>
          <p:nvPr/>
        </p:nvSpPr>
        <p:spPr>
          <a:xfrm>
            <a:off x="6488996" y="2057886"/>
            <a:ext cx="300000" cy="270935"/>
          </a:xfrm>
          <a:prstGeom prst="ellipse">
            <a:avLst/>
          </a:prstGeom>
          <a:solidFill>
            <a:srgbClr val="78B74A"/>
          </a:solidFill>
          <a:ln>
            <a:noFill/>
          </a:ln>
        </p:spPr>
        <p:txBody>
          <a:bodyPr wrap="square" lIns="0" tIns="0" rIns="0" bIns="0" anchor="ctr">
            <a:noAutofit/>
          </a:bodyPr>
          <a:lstStyle/>
          <a:p>
            <a:pPr marL="0" indent="0" algn="ctr">
              <a:buNone/>
            </a:pPr>
            <a:r>
              <a:rPr lang="de-DE" sz="1100" b="1">
                <a:solidFill>
                  <a:srgbClr val="FFFFFF"/>
                </a:solidFill>
              </a:rPr>
              <a:t>7</a:t>
            </a:r>
          </a:p>
        </p:txBody>
      </p:sp>
      <p:sp>
        <p:nvSpPr>
          <p:cNvPr id="121" name="Title">
            <a:extLst>
              <a:ext uri="{FF2B5EF4-FFF2-40B4-BE49-F238E27FC236}">
                <a16:creationId xmlns:a16="http://schemas.microsoft.com/office/drawing/2014/main" id="{108B6CA8-10E8-2521-0799-251EA33996F5}"/>
              </a:ext>
            </a:extLst>
          </p:cNvPr>
          <p:cNvSpPr/>
          <p:nvPr/>
        </p:nvSpPr>
        <p:spPr>
          <a:xfrm>
            <a:off x="6806266" y="2004837"/>
            <a:ext cx="1984904" cy="397371"/>
          </a:xfrm>
          <a:prstGeom prst="rect">
            <a:avLst/>
          </a:prstGeom>
          <a:noFill/>
          <a:ln>
            <a:noFill/>
          </a:ln>
        </p:spPr>
        <p:txBody>
          <a:bodyPr wrap="square" lIns="137160" tIns="68580" rIns="137160" bIns="68580" anchor="ctr">
            <a:noAutofit/>
          </a:bodyPr>
          <a:lstStyle/>
          <a:p>
            <a:pPr marL="0" indent="0" algn="l">
              <a:buNone/>
            </a:pPr>
            <a:r>
              <a:rPr lang="de-DE" sz="950" b="1">
                <a:solidFill>
                  <a:srgbClr val="333E48"/>
                </a:solidFill>
              </a:rPr>
              <a:t>Ökologische Bewertung &amp; Szenarien</a:t>
            </a:r>
          </a:p>
        </p:txBody>
      </p:sp>
      <p:sp>
        <p:nvSpPr>
          <p:cNvPr id="122" name="Desc">
            <a:extLst>
              <a:ext uri="{FF2B5EF4-FFF2-40B4-BE49-F238E27FC236}">
                <a16:creationId xmlns:a16="http://schemas.microsoft.com/office/drawing/2014/main" id="{7E578F43-F902-E99C-AFA3-048DF5E86BA2}"/>
              </a:ext>
            </a:extLst>
          </p:cNvPr>
          <p:cNvSpPr/>
          <p:nvPr/>
        </p:nvSpPr>
        <p:spPr>
          <a:xfrm>
            <a:off x="6423919" y="2374167"/>
            <a:ext cx="2514527" cy="456633"/>
          </a:xfrm>
          <a:prstGeom prst="rect">
            <a:avLst/>
          </a:prstGeom>
          <a:noFill/>
          <a:ln>
            <a:noFill/>
          </a:ln>
        </p:spPr>
        <p:txBody>
          <a:bodyPr wrap="square" lIns="137160" tIns="68580" rIns="137160" bIns="68580" anchor="t">
            <a:noAutofit/>
          </a:bodyPr>
          <a:lstStyle/>
          <a:p>
            <a:pPr marL="0" indent="0" algn="l">
              <a:buNone/>
            </a:pPr>
            <a:r>
              <a:rPr lang="de-DE" sz="850" b="0">
                <a:solidFill>
                  <a:srgbClr val="595959"/>
                </a:solidFill>
              </a:rPr>
              <a:t>Unterstützung bei ökologischer Bewertung und </a:t>
            </a:r>
            <a:r>
              <a:rPr lang="de-DE" sz="850" b="0" err="1">
                <a:solidFill>
                  <a:srgbClr val="595959"/>
                </a:solidFill>
              </a:rPr>
              <a:t>Szenarienentwicklung</a:t>
            </a:r>
            <a:r>
              <a:rPr lang="de-DE" sz="850">
                <a:solidFill>
                  <a:srgbClr val="595959"/>
                </a:solidFill>
              </a:rPr>
              <a:t>, Ergebnisse können in die AWZ-Szenarien einfließen.</a:t>
            </a:r>
            <a:endParaRPr lang="de-DE" sz="850" b="0">
              <a:solidFill>
                <a:srgbClr val="595959"/>
              </a:solidFill>
            </a:endParaRPr>
          </a:p>
        </p:txBody>
      </p:sp>
      <p:sp>
        <p:nvSpPr>
          <p:cNvPr id="123" name="Card BG">
            <a:extLst>
              <a:ext uri="{FF2B5EF4-FFF2-40B4-BE49-F238E27FC236}">
                <a16:creationId xmlns:a16="http://schemas.microsoft.com/office/drawing/2014/main" id="{3417878C-B409-71D7-0953-286572954146}"/>
              </a:ext>
            </a:extLst>
          </p:cNvPr>
          <p:cNvSpPr/>
          <p:nvPr/>
        </p:nvSpPr>
        <p:spPr>
          <a:xfrm>
            <a:off x="8960559" y="1950076"/>
            <a:ext cx="2344904" cy="961633"/>
          </a:xfrm>
          <a:prstGeom prst="roundRect">
            <a:avLst>
              <a:gd name="adj" fmla="val 6000"/>
            </a:avLst>
          </a:prstGeom>
          <a:solidFill>
            <a:srgbClr val="EAF5E1"/>
          </a:solidFill>
          <a:ln>
            <a:noFill/>
          </a:ln>
        </p:spPr>
        <p:txBody>
          <a:bodyPr wrap="square" lIns="137160" tIns="68580" rIns="137160" bIns="68580" anchor="ctr">
            <a:noAutofit/>
          </a:bodyPr>
          <a:lstStyle/>
          <a:p>
            <a:pPr>
              <a:buNone/>
            </a:pPr>
            <a:endParaRPr lang="de-DE"/>
          </a:p>
        </p:txBody>
      </p:sp>
      <p:sp>
        <p:nvSpPr>
          <p:cNvPr id="124" name="Icon">
            <a:extLst>
              <a:ext uri="{FF2B5EF4-FFF2-40B4-BE49-F238E27FC236}">
                <a16:creationId xmlns:a16="http://schemas.microsoft.com/office/drawing/2014/main" id="{E67CE5F2-CCA7-23D8-79CE-AB5AC8416B78}"/>
              </a:ext>
            </a:extLst>
          </p:cNvPr>
          <p:cNvSpPr/>
          <p:nvPr/>
        </p:nvSpPr>
        <p:spPr>
          <a:xfrm>
            <a:off x="9129274" y="2034592"/>
            <a:ext cx="300000" cy="270935"/>
          </a:xfrm>
          <a:prstGeom prst="ellipse">
            <a:avLst/>
          </a:prstGeom>
          <a:solidFill>
            <a:srgbClr val="78B74A"/>
          </a:solidFill>
          <a:ln>
            <a:noFill/>
          </a:ln>
        </p:spPr>
        <p:txBody>
          <a:bodyPr wrap="square" lIns="0" tIns="0" rIns="0" bIns="0" anchor="ctr">
            <a:noAutofit/>
          </a:bodyPr>
          <a:lstStyle/>
          <a:p>
            <a:pPr marL="0" indent="0" algn="ctr">
              <a:buNone/>
            </a:pPr>
            <a:r>
              <a:rPr lang="de-DE" sz="1100" b="1">
                <a:solidFill>
                  <a:srgbClr val="FFFFFF"/>
                </a:solidFill>
              </a:rPr>
              <a:t>8</a:t>
            </a:r>
          </a:p>
        </p:txBody>
      </p:sp>
      <p:sp>
        <p:nvSpPr>
          <p:cNvPr id="125" name="Title">
            <a:extLst>
              <a:ext uri="{FF2B5EF4-FFF2-40B4-BE49-F238E27FC236}">
                <a16:creationId xmlns:a16="http://schemas.microsoft.com/office/drawing/2014/main" id="{57259FCB-0D4A-01EE-ABAF-DE3E976270C3}"/>
              </a:ext>
            </a:extLst>
          </p:cNvPr>
          <p:cNvSpPr/>
          <p:nvPr/>
        </p:nvSpPr>
        <p:spPr>
          <a:xfrm>
            <a:off x="9429274" y="1974272"/>
            <a:ext cx="1984904" cy="397371"/>
          </a:xfrm>
          <a:prstGeom prst="rect">
            <a:avLst/>
          </a:prstGeom>
          <a:noFill/>
          <a:ln>
            <a:noFill/>
          </a:ln>
        </p:spPr>
        <p:txBody>
          <a:bodyPr wrap="square" lIns="137160" tIns="68580" rIns="137160" bIns="68580" anchor="ctr">
            <a:noAutofit/>
          </a:bodyPr>
          <a:lstStyle/>
          <a:p>
            <a:pPr marL="0" indent="0" algn="l">
              <a:buNone/>
            </a:pPr>
            <a:r>
              <a:rPr lang="de-DE" sz="950" b="1">
                <a:solidFill>
                  <a:srgbClr val="333E48"/>
                </a:solidFill>
              </a:rPr>
              <a:t>Kommunikation &amp; Öffentlichkeitsarbeit</a:t>
            </a:r>
          </a:p>
        </p:txBody>
      </p:sp>
      <p:sp>
        <p:nvSpPr>
          <p:cNvPr id="126" name="Desc">
            <a:extLst>
              <a:ext uri="{FF2B5EF4-FFF2-40B4-BE49-F238E27FC236}">
                <a16:creationId xmlns:a16="http://schemas.microsoft.com/office/drawing/2014/main" id="{0E7DE131-A338-6417-1D56-4289511C7867}"/>
              </a:ext>
            </a:extLst>
          </p:cNvPr>
          <p:cNvSpPr/>
          <p:nvPr/>
        </p:nvSpPr>
        <p:spPr>
          <a:xfrm>
            <a:off x="9029274" y="2382051"/>
            <a:ext cx="2344904" cy="425001"/>
          </a:xfrm>
          <a:prstGeom prst="rect">
            <a:avLst/>
          </a:prstGeom>
          <a:noFill/>
          <a:ln>
            <a:noFill/>
          </a:ln>
        </p:spPr>
        <p:txBody>
          <a:bodyPr wrap="square" lIns="137160" tIns="68580" rIns="137160" bIns="68580" anchor="t">
            <a:noAutofit/>
          </a:bodyPr>
          <a:lstStyle/>
          <a:p>
            <a:pPr marL="0" indent="0" algn="l">
              <a:buNone/>
            </a:pPr>
            <a:r>
              <a:rPr lang="de-DE" sz="850" b="0">
                <a:solidFill>
                  <a:srgbClr val="595959"/>
                </a:solidFill>
              </a:rPr>
              <a:t>Fertige Bausteine und Blaupausen für eine konsistente Projektkommunikation und zielgerichtete Öffentlichkeitsarbeit.</a:t>
            </a:r>
          </a:p>
        </p:txBody>
      </p:sp>
      <p:sp>
        <p:nvSpPr>
          <p:cNvPr id="127" name="Card BG">
            <a:extLst>
              <a:ext uri="{FF2B5EF4-FFF2-40B4-BE49-F238E27FC236}">
                <a16:creationId xmlns:a16="http://schemas.microsoft.com/office/drawing/2014/main" id="{57120F86-BD61-E59A-8F0E-6EB3B8CD2AE6}"/>
              </a:ext>
            </a:extLst>
          </p:cNvPr>
          <p:cNvSpPr/>
          <p:nvPr/>
        </p:nvSpPr>
        <p:spPr>
          <a:xfrm>
            <a:off x="6352192" y="933497"/>
            <a:ext cx="2421089" cy="945000"/>
          </a:xfrm>
          <a:prstGeom prst="roundRect">
            <a:avLst>
              <a:gd name="adj" fmla="val 6000"/>
            </a:avLst>
          </a:prstGeom>
          <a:solidFill>
            <a:srgbClr val="EAF5E1"/>
          </a:solidFill>
          <a:ln>
            <a:noFill/>
          </a:ln>
        </p:spPr>
        <p:txBody>
          <a:bodyPr wrap="square" lIns="137160" tIns="68580" rIns="137160" bIns="68580" anchor="ctr">
            <a:noAutofit/>
          </a:bodyPr>
          <a:lstStyle/>
          <a:p>
            <a:pPr>
              <a:buNone/>
            </a:pPr>
            <a:endParaRPr lang="de-DE"/>
          </a:p>
        </p:txBody>
      </p:sp>
      <p:sp>
        <p:nvSpPr>
          <p:cNvPr id="128" name="Icon">
            <a:extLst>
              <a:ext uri="{FF2B5EF4-FFF2-40B4-BE49-F238E27FC236}">
                <a16:creationId xmlns:a16="http://schemas.microsoft.com/office/drawing/2014/main" id="{C91E1008-152F-3A86-2284-965A1B5F1460}"/>
              </a:ext>
            </a:extLst>
          </p:cNvPr>
          <p:cNvSpPr/>
          <p:nvPr/>
        </p:nvSpPr>
        <p:spPr>
          <a:xfrm>
            <a:off x="6483257" y="1018130"/>
            <a:ext cx="300000" cy="300000"/>
          </a:xfrm>
          <a:prstGeom prst="ellipse">
            <a:avLst/>
          </a:prstGeom>
          <a:solidFill>
            <a:srgbClr val="78B74A"/>
          </a:solidFill>
          <a:ln>
            <a:noFill/>
          </a:ln>
        </p:spPr>
        <p:txBody>
          <a:bodyPr wrap="square" lIns="0" tIns="0" rIns="0" bIns="0" anchor="ctr">
            <a:noAutofit/>
          </a:bodyPr>
          <a:lstStyle/>
          <a:p>
            <a:pPr marL="0" indent="0" algn="ctr">
              <a:buNone/>
            </a:pPr>
            <a:r>
              <a:rPr lang="de-DE" sz="1100" b="1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129" name="Title">
            <a:extLst>
              <a:ext uri="{FF2B5EF4-FFF2-40B4-BE49-F238E27FC236}">
                <a16:creationId xmlns:a16="http://schemas.microsoft.com/office/drawing/2014/main" id="{B2BB513E-4DD2-7EE2-0E9F-54CC493A5C51}"/>
              </a:ext>
            </a:extLst>
          </p:cNvPr>
          <p:cNvSpPr/>
          <p:nvPr/>
        </p:nvSpPr>
        <p:spPr>
          <a:xfrm>
            <a:off x="6799462" y="956865"/>
            <a:ext cx="1984904" cy="440000"/>
          </a:xfrm>
          <a:prstGeom prst="rect">
            <a:avLst/>
          </a:prstGeom>
          <a:noFill/>
          <a:ln>
            <a:noFill/>
          </a:ln>
        </p:spPr>
        <p:txBody>
          <a:bodyPr wrap="square" lIns="137160" tIns="68580" rIns="137160" bIns="68580" anchor="ctr">
            <a:noAutofit/>
          </a:bodyPr>
          <a:lstStyle/>
          <a:p>
            <a:pPr marL="0" indent="0" algn="l">
              <a:buNone/>
            </a:pPr>
            <a:r>
              <a:rPr lang="de-DE" sz="950" b="1">
                <a:solidFill>
                  <a:srgbClr val="333E48"/>
                </a:solidFill>
              </a:rPr>
              <a:t>DEMO-Antrag-Support (KPC)</a:t>
            </a:r>
          </a:p>
        </p:txBody>
      </p:sp>
      <p:sp>
        <p:nvSpPr>
          <p:cNvPr id="130" name="Desc">
            <a:extLst>
              <a:ext uri="{FF2B5EF4-FFF2-40B4-BE49-F238E27FC236}">
                <a16:creationId xmlns:a16="http://schemas.microsoft.com/office/drawing/2014/main" id="{6C8E7E53-2288-0083-74ED-47E208771642}"/>
              </a:ext>
            </a:extLst>
          </p:cNvPr>
          <p:cNvSpPr/>
          <p:nvPr/>
        </p:nvSpPr>
        <p:spPr>
          <a:xfrm>
            <a:off x="6428377" y="1342407"/>
            <a:ext cx="2344904" cy="680000"/>
          </a:xfrm>
          <a:prstGeom prst="rect">
            <a:avLst/>
          </a:prstGeom>
          <a:noFill/>
          <a:ln>
            <a:noFill/>
          </a:ln>
        </p:spPr>
        <p:txBody>
          <a:bodyPr wrap="square" lIns="137160" tIns="68580" rIns="137160" bIns="68580" anchor="t">
            <a:noAutofit/>
          </a:bodyPr>
          <a:lstStyle/>
          <a:p>
            <a:pPr marL="0" indent="0" algn="l">
              <a:buNone/>
            </a:pPr>
            <a:r>
              <a:rPr lang="de-DE" sz="850" b="0">
                <a:solidFill>
                  <a:srgbClr val="595959"/>
                </a:solidFill>
              </a:rPr>
              <a:t>Begleitung bei der Vorbereitung und Strukturierung von Demovorhaben-Anträgen bei der KPC.</a:t>
            </a:r>
          </a:p>
        </p:txBody>
      </p:sp>
      <p:sp>
        <p:nvSpPr>
          <p:cNvPr id="137" name="Title">
            <a:extLst>
              <a:ext uri="{FF2B5EF4-FFF2-40B4-BE49-F238E27FC236}">
                <a16:creationId xmlns:a16="http://schemas.microsoft.com/office/drawing/2014/main" id="{30DD1A7F-23BC-7779-9FBD-D212773A4D5C}"/>
              </a:ext>
            </a:extLst>
          </p:cNvPr>
          <p:cNvSpPr/>
          <p:nvPr/>
        </p:nvSpPr>
        <p:spPr>
          <a:xfrm>
            <a:off x="9429106" y="983980"/>
            <a:ext cx="1984904" cy="440000"/>
          </a:xfrm>
          <a:prstGeom prst="rect">
            <a:avLst/>
          </a:prstGeom>
          <a:noFill/>
          <a:ln>
            <a:noFill/>
          </a:ln>
        </p:spPr>
        <p:txBody>
          <a:bodyPr wrap="square" lIns="137160" tIns="68580" rIns="137160" bIns="68580" anchor="ctr">
            <a:noAutofit/>
          </a:bodyPr>
          <a:lstStyle/>
          <a:p>
            <a:pPr marL="0" indent="0" algn="l">
              <a:buNone/>
            </a:pPr>
            <a:r>
              <a:rPr lang="de-DE" sz="950" b="1">
                <a:solidFill>
                  <a:srgbClr val="333E48"/>
                </a:solidFill>
              </a:rPr>
              <a:t>Call-Support &amp; Förderlandschaft</a:t>
            </a:r>
          </a:p>
        </p:txBody>
      </p:sp>
      <p:sp>
        <p:nvSpPr>
          <p:cNvPr id="138" name="Desc">
            <a:extLst>
              <a:ext uri="{FF2B5EF4-FFF2-40B4-BE49-F238E27FC236}">
                <a16:creationId xmlns:a16="http://schemas.microsoft.com/office/drawing/2014/main" id="{F00C804F-42FB-B742-3FBF-35313DC0B8BA}"/>
              </a:ext>
            </a:extLst>
          </p:cNvPr>
          <p:cNvSpPr/>
          <p:nvPr/>
        </p:nvSpPr>
        <p:spPr>
          <a:xfrm>
            <a:off x="9112812" y="1360725"/>
            <a:ext cx="2267620" cy="391963"/>
          </a:xfrm>
          <a:prstGeom prst="rect">
            <a:avLst/>
          </a:prstGeom>
          <a:noFill/>
          <a:ln>
            <a:noFill/>
          </a:ln>
        </p:spPr>
        <p:txBody>
          <a:bodyPr wrap="square" lIns="137160" tIns="68580" rIns="137160" bIns="68580" anchor="t">
            <a:noAutofit/>
          </a:bodyPr>
          <a:lstStyle/>
          <a:p>
            <a:pPr marL="0" indent="0" algn="l">
              <a:buNone/>
            </a:pPr>
            <a:r>
              <a:rPr lang="de-DE" sz="850" b="0">
                <a:solidFill>
                  <a:srgbClr val="595959"/>
                </a:solidFill>
              </a:rPr>
              <a:t>Review &amp; Einordnung des Vorhabens in passende Ausschreibungen und Orientierung in der Förderlandschaft</a:t>
            </a:r>
          </a:p>
        </p:txBody>
      </p:sp>
      <p:sp>
        <p:nvSpPr>
          <p:cNvPr id="139" name="Text">
            <a:extLst>
              <a:ext uri="{FF2B5EF4-FFF2-40B4-BE49-F238E27FC236}">
                <a16:creationId xmlns:a16="http://schemas.microsoft.com/office/drawing/2014/main" id="{BBAF1778-430E-89A9-E333-53FF9E0374E0}"/>
              </a:ext>
            </a:extLst>
          </p:cNvPr>
          <p:cNvSpPr/>
          <p:nvPr/>
        </p:nvSpPr>
        <p:spPr>
          <a:xfrm>
            <a:off x="1103047" y="4402573"/>
            <a:ext cx="10631173" cy="300000"/>
          </a:xfrm>
          <a:prstGeom prst="rect">
            <a:avLst/>
          </a:prstGeom>
          <a:noFill/>
          <a:ln>
            <a:noFill/>
          </a:ln>
        </p:spPr>
        <p:txBody>
          <a:bodyPr wrap="square" lIns="137160" tIns="68580" rIns="137160" bIns="68580" anchor="t">
            <a:noAutofit/>
          </a:bodyPr>
          <a:lstStyle/>
          <a:p>
            <a:pPr marL="0" indent="0" algn="l">
              <a:buNone/>
            </a:pPr>
            <a:r>
              <a:rPr lang="de-DE" sz="1200" b="1">
                <a:solidFill>
                  <a:srgbClr val="595959"/>
                </a:solidFill>
              </a:rPr>
              <a:t>Tiefe der Zusammenarbeit </a:t>
            </a:r>
            <a:r>
              <a:rPr lang="de-DE" sz="1200">
                <a:solidFill>
                  <a:srgbClr val="595959"/>
                </a:solidFill>
              </a:rPr>
              <a:t>– Unterstützung ist je nach Bedarf in vier Stufen gestaltbar </a:t>
            </a:r>
            <a:endParaRPr lang="de-DE" sz="1200" b="0">
              <a:solidFill>
                <a:srgbClr val="595959"/>
              </a:solidFill>
            </a:endParaRPr>
          </a:p>
        </p:txBody>
      </p:sp>
      <p:sp>
        <p:nvSpPr>
          <p:cNvPr id="140" name="Step">
            <a:extLst>
              <a:ext uri="{FF2B5EF4-FFF2-40B4-BE49-F238E27FC236}">
                <a16:creationId xmlns:a16="http://schemas.microsoft.com/office/drawing/2014/main" id="{93008209-D9AA-FABA-14CE-47DFD4094D5D}"/>
              </a:ext>
            </a:extLst>
          </p:cNvPr>
          <p:cNvSpPr/>
          <p:nvPr/>
        </p:nvSpPr>
        <p:spPr>
          <a:xfrm>
            <a:off x="798251" y="5444090"/>
            <a:ext cx="2648503" cy="806460"/>
          </a:xfrm>
          <a:prstGeom prst="roundRect">
            <a:avLst>
              <a:gd name="adj" fmla="val 5000"/>
            </a:avLst>
          </a:prstGeom>
          <a:solidFill>
            <a:srgbClr val="FFFFE5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137160" tIns="137160" rIns="137160" bIns="68580" anchor="t">
            <a:noAutofit/>
          </a:bodyPr>
          <a:lstStyle/>
          <a:p>
            <a:pPr marL="0" indent="0" algn="l">
              <a:buNone/>
            </a:pPr>
            <a:r>
              <a:rPr lang="de-DE" sz="1000" b="1">
                <a:solidFill>
                  <a:srgbClr val="333E48"/>
                </a:solidFill>
              </a:rPr>
              <a:t>Stufe 1</a:t>
            </a:r>
          </a:p>
          <a:p>
            <a:pPr marL="0" indent="0" algn="l">
              <a:buNone/>
            </a:pPr>
            <a:r>
              <a:rPr lang="de-DE" sz="1200" b="1">
                <a:solidFill>
                  <a:srgbClr val="333E48"/>
                </a:solidFill>
              </a:rPr>
              <a:t>Impuls und Orientierung</a:t>
            </a:r>
          </a:p>
          <a:p>
            <a:pPr marL="0" indent="0" algn="l">
              <a:buNone/>
            </a:pPr>
            <a:r>
              <a:rPr lang="de-DE" sz="900" b="0">
                <a:solidFill>
                  <a:srgbClr val="333E48"/>
                </a:solidFill>
              </a:rPr>
              <a:t>Punktuelle Hinweise, erste Einschätzung und relevante Kontakte</a:t>
            </a:r>
          </a:p>
        </p:txBody>
      </p:sp>
      <p:sp>
        <p:nvSpPr>
          <p:cNvPr id="141" name="Step">
            <a:extLst>
              <a:ext uri="{FF2B5EF4-FFF2-40B4-BE49-F238E27FC236}">
                <a16:creationId xmlns:a16="http://schemas.microsoft.com/office/drawing/2014/main" id="{E228D12F-DCC7-AA83-DB22-D3C276FFD27D}"/>
              </a:ext>
            </a:extLst>
          </p:cNvPr>
          <p:cNvSpPr/>
          <p:nvPr/>
        </p:nvSpPr>
        <p:spPr>
          <a:xfrm>
            <a:off x="3446756" y="5180000"/>
            <a:ext cx="2648504" cy="1070550"/>
          </a:xfrm>
          <a:prstGeom prst="roundRect">
            <a:avLst>
              <a:gd name="adj" fmla="val 5000"/>
            </a:avLst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137160" tIns="137160" rIns="137160" bIns="68580" anchor="t">
            <a:noAutofit/>
          </a:bodyPr>
          <a:lstStyle/>
          <a:p>
            <a:pPr marL="0" indent="0" algn="l">
              <a:buNone/>
            </a:pPr>
            <a:r>
              <a:rPr lang="de-DE" sz="1000" b="1" dirty="0">
                <a:solidFill>
                  <a:srgbClr val="333E48"/>
                </a:solidFill>
              </a:rPr>
              <a:t>Stufe 2</a:t>
            </a:r>
          </a:p>
          <a:p>
            <a:pPr marL="0" indent="0" algn="l">
              <a:buNone/>
            </a:pPr>
            <a:r>
              <a:rPr lang="de-DE" sz="1200" b="1" dirty="0">
                <a:solidFill>
                  <a:srgbClr val="333E48"/>
                </a:solidFill>
              </a:rPr>
              <a:t>Baustein zur Übernahme</a:t>
            </a:r>
          </a:p>
          <a:p>
            <a:pPr marL="0" indent="0" algn="l">
              <a:buNone/>
            </a:pPr>
            <a:r>
              <a:rPr lang="de-DE" sz="900" b="0" dirty="0">
                <a:solidFill>
                  <a:srgbClr val="333E48"/>
                </a:solidFill>
              </a:rPr>
              <a:t>Aufbereitete Inhalte, Vorlagen, und Textbausteine zur direkten Einarbeitung.</a:t>
            </a:r>
          </a:p>
        </p:txBody>
      </p:sp>
      <p:sp>
        <p:nvSpPr>
          <p:cNvPr id="142" name="Step">
            <a:extLst>
              <a:ext uri="{FF2B5EF4-FFF2-40B4-BE49-F238E27FC236}">
                <a16:creationId xmlns:a16="http://schemas.microsoft.com/office/drawing/2014/main" id="{2DF68B6A-E677-4273-980F-91EB60CD6EAB}"/>
              </a:ext>
            </a:extLst>
          </p:cNvPr>
          <p:cNvSpPr/>
          <p:nvPr/>
        </p:nvSpPr>
        <p:spPr>
          <a:xfrm>
            <a:off x="6095260" y="4941264"/>
            <a:ext cx="2678021" cy="1309286"/>
          </a:xfrm>
          <a:prstGeom prst="roundRect">
            <a:avLst>
              <a:gd name="adj" fmla="val 5000"/>
            </a:avLst>
          </a:prstGeom>
          <a:solidFill>
            <a:schemeClr val="accent5">
              <a:lumMod val="40000"/>
              <a:lumOff val="6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137160" tIns="137160" rIns="137160" bIns="68580" anchor="t">
            <a:noAutofit/>
          </a:bodyPr>
          <a:lstStyle/>
          <a:p>
            <a:pPr marL="0" indent="0" algn="l">
              <a:buNone/>
            </a:pPr>
            <a:r>
              <a:rPr lang="de-DE" sz="1000" b="1" dirty="0"/>
              <a:t>Stufe 3</a:t>
            </a:r>
          </a:p>
          <a:p>
            <a:pPr marL="0" indent="0" algn="l">
              <a:buNone/>
            </a:pPr>
            <a:r>
              <a:rPr lang="de-DE" sz="1200" b="1" dirty="0"/>
              <a:t>Fachliche Begleitung</a:t>
            </a:r>
          </a:p>
          <a:p>
            <a:pPr marL="0" indent="0" algn="l">
              <a:buNone/>
            </a:pPr>
            <a:r>
              <a:rPr lang="de-DE" sz="900" b="0" dirty="0"/>
              <a:t>Abstimmung zu inhaltlichen Fragen und laufende Unterstützung bei Bedarf.</a:t>
            </a:r>
          </a:p>
        </p:txBody>
      </p:sp>
      <p:sp>
        <p:nvSpPr>
          <p:cNvPr id="143" name="Step">
            <a:extLst>
              <a:ext uri="{FF2B5EF4-FFF2-40B4-BE49-F238E27FC236}">
                <a16:creationId xmlns:a16="http://schemas.microsoft.com/office/drawing/2014/main" id="{00DC8A12-92C2-2A86-575E-6624E8FA196F}"/>
              </a:ext>
            </a:extLst>
          </p:cNvPr>
          <p:cNvSpPr/>
          <p:nvPr/>
        </p:nvSpPr>
        <p:spPr>
          <a:xfrm>
            <a:off x="8773281" y="4538796"/>
            <a:ext cx="2607911" cy="1711754"/>
          </a:xfrm>
          <a:prstGeom prst="roundRect">
            <a:avLst>
              <a:gd name="adj" fmla="val 5000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137160" tIns="137160" rIns="137160" bIns="68580" anchor="t">
            <a:noAutofit/>
          </a:bodyPr>
          <a:lstStyle/>
          <a:p>
            <a:pPr marL="0" indent="0" algn="l">
              <a:buNone/>
            </a:pPr>
            <a:r>
              <a:rPr lang="de-DE" sz="1000" b="1"/>
              <a:t>Stufe 4</a:t>
            </a:r>
          </a:p>
          <a:p>
            <a:pPr marL="0" indent="0" algn="l">
              <a:buNone/>
            </a:pPr>
            <a:r>
              <a:rPr lang="de-DE" sz="1200" b="1"/>
              <a:t>Aktive Einbindung</a:t>
            </a:r>
          </a:p>
          <a:p>
            <a:pPr marL="0" indent="0" algn="l">
              <a:buNone/>
            </a:pPr>
            <a:r>
              <a:rPr lang="de-DE" sz="900" b="0"/>
              <a:t>Direkte Mitarbeit in Arbeitspaketen und Bearbeitung von inhaltlichen Bausteinen. </a:t>
            </a:r>
          </a:p>
        </p:txBody>
      </p:sp>
      <p:sp>
        <p:nvSpPr>
          <p:cNvPr id="5" name="Card BG">
            <a:extLst>
              <a:ext uri="{FF2B5EF4-FFF2-40B4-BE49-F238E27FC236}">
                <a16:creationId xmlns:a16="http://schemas.microsoft.com/office/drawing/2014/main" id="{5C794544-849F-984B-B438-41CE35A94782}"/>
              </a:ext>
            </a:extLst>
          </p:cNvPr>
          <p:cNvSpPr/>
          <p:nvPr/>
        </p:nvSpPr>
        <p:spPr>
          <a:xfrm>
            <a:off x="3376096" y="2935803"/>
            <a:ext cx="2438235" cy="945000"/>
          </a:xfrm>
          <a:prstGeom prst="roundRect">
            <a:avLst>
              <a:gd name="adj" fmla="val 6000"/>
            </a:avLst>
          </a:prstGeom>
          <a:solidFill>
            <a:srgbClr val="E5EDF7"/>
          </a:solidFill>
          <a:ln>
            <a:noFill/>
          </a:ln>
        </p:spPr>
        <p:txBody>
          <a:bodyPr wrap="square" lIns="137160" tIns="68580" rIns="137160" bIns="68580" anchor="ctr">
            <a:noAutofit/>
          </a:bodyPr>
          <a:lstStyle/>
          <a:p>
            <a:pPr>
              <a:buNone/>
            </a:pPr>
            <a:endParaRPr lang="de-DE"/>
          </a:p>
        </p:txBody>
      </p:sp>
      <p:sp>
        <p:nvSpPr>
          <p:cNvPr id="6" name="Icon">
            <a:extLst>
              <a:ext uri="{FF2B5EF4-FFF2-40B4-BE49-F238E27FC236}">
                <a16:creationId xmlns:a16="http://schemas.microsoft.com/office/drawing/2014/main" id="{02A68399-01A0-C856-00B5-49A73A2AB037}"/>
              </a:ext>
            </a:extLst>
          </p:cNvPr>
          <p:cNvSpPr/>
          <p:nvPr/>
        </p:nvSpPr>
        <p:spPr>
          <a:xfrm>
            <a:off x="3547646" y="3017435"/>
            <a:ext cx="300000" cy="300000"/>
          </a:xfrm>
          <a:prstGeom prst="ellipse">
            <a:avLst/>
          </a:prstGeom>
          <a:solidFill>
            <a:srgbClr val="003B7F"/>
          </a:solidFill>
          <a:ln>
            <a:noFill/>
          </a:ln>
        </p:spPr>
        <p:txBody>
          <a:bodyPr wrap="square" lIns="0" tIns="0" rIns="0" bIns="0" anchor="ctr">
            <a:noAutofit/>
          </a:bodyPr>
          <a:lstStyle/>
          <a:p>
            <a:pPr marL="0" indent="0" algn="ctr">
              <a:buNone/>
            </a:pPr>
            <a:r>
              <a:rPr lang="de-DE" sz="1100" b="1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A57027F2-840F-FDFA-F2B0-31365E2FAADB}"/>
              </a:ext>
            </a:extLst>
          </p:cNvPr>
          <p:cNvSpPr/>
          <p:nvPr/>
        </p:nvSpPr>
        <p:spPr>
          <a:xfrm>
            <a:off x="3851059" y="2937239"/>
            <a:ext cx="1984904" cy="440000"/>
          </a:xfrm>
          <a:prstGeom prst="rect">
            <a:avLst/>
          </a:prstGeom>
          <a:noFill/>
          <a:ln>
            <a:noFill/>
          </a:ln>
        </p:spPr>
        <p:txBody>
          <a:bodyPr wrap="square" lIns="137160" tIns="68580" rIns="137160" bIns="68580" anchor="ctr">
            <a:noAutofit/>
          </a:bodyPr>
          <a:lstStyle/>
          <a:p>
            <a:pPr marL="0" indent="0" algn="l">
              <a:buNone/>
            </a:pPr>
            <a:r>
              <a:rPr lang="de-DE" sz="950" b="1">
                <a:solidFill>
                  <a:srgbClr val="333E48"/>
                </a:solidFill>
              </a:rPr>
              <a:t>Konsortial- und Antragsphase-Support</a:t>
            </a:r>
          </a:p>
        </p:txBody>
      </p:sp>
      <p:sp>
        <p:nvSpPr>
          <p:cNvPr id="8" name="Desc">
            <a:extLst>
              <a:ext uri="{FF2B5EF4-FFF2-40B4-BE49-F238E27FC236}">
                <a16:creationId xmlns:a16="http://schemas.microsoft.com/office/drawing/2014/main" id="{6839B813-22CA-E092-2D25-CD01ECAE99EB}"/>
              </a:ext>
            </a:extLst>
          </p:cNvPr>
          <p:cNvSpPr/>
          <p:nvPr/>
        </p:nvSpPr>
        <p:spPr>
          <a:xfrm>
            <a:off x="3501303" y="3333097"/>
            <a:ext cx="2344904" cy="497660"/>
          </a:xfrm>
          <a:prstGeom prst="rect">
            <a:avLst/>
          </a:prstGeom>
          <a:noFill/>
          <a:ln>
            <a:noFill/>
          </a:ln>
        </p:spPr>
        <p:txBody>
          <a:bodyPr wrap="square" lIns="137160" tIns="68580" rIns="137160" bIns="68580" anchor="t">
            <a:noAutofit/>
          </a:bodyPr>
          <a:lstStyle/>
          <a:p>
            <a:pPr marL="0" indent="0" algn="l">
              <a:buNone/>
            </a:pPr>
            <a:r>
              <a:rPr lang="de-DE" sz="850" b="0">
                <a:solidFill>
                  <a:srgbClr val="595959"/>
                </a:solidFill>
              </a:rPr>
              <a:t>Unterstützung bei fachlichen Lücken im Konsortium sowie bei der Suche nach Know-how und passenden Partnern.</a:t>
            </a: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A864CEAF-4F2B-056B-0BAA-054453D975A3}"/>
              </a:ext>
            </a:extLst>
          </p:cNvPr>
          <p:cNvSpPr/>
          <p:nvPr/>
        </p:nvSpPr>
        <p:spPr>
          <a:xfrm>
            <a:off x="665548" y="1391229"/>
            <a:ext cx="5261414" cy="2607542"/>
          </a:xfrm>
          <a:prstGeom prst="roundRect">
            <a:avLst>
              <a:gd name="adj" fmla="val 8965"/>
            </a:avLst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C1C7796B-D982-CD37-E7AD-A162E1D3C7A1}"/>
              </a:ext>
            </a:extLst>
          </p:cNvPr>
          <p:cNvSpPr/>
          <p:nvPr/>
        </p:nvSpPr>
        <p:spPr>
          <a:xfrm>
            <a:off x="6270047" y="607450"/>
            <a:ext cx="5261414" cy="3391321"/>
          </a:xfrm>
          <a:prstGeom prst="roundRect">
            <a:avLst>
              <a:gd name="adj" fmla="val 8965"/>
            </a:avLst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8" name="Rechteck: abgerundete Ecken 17">
            <a:extLst>
              <a:ext uri="{FF2B5EF4-FFF2-40B4-BE49-F238E27FC236}">
                <a16:creationId xmlns:a16="http://schemas.microsoft.com/office/drawing/2014/main" id="{7064CB92-1A1B-A463-612E-9EEC5BC2A5D1}"/>
              </a:ext>
            </a:extLst>
          </p:cNvPr>
          <p:cNvSpPr/>
          <p:nvPr/>
        </p:nvSpPr>
        <p:spPr>
          <a:xfrm>
            <a:off x="665548" y="4249408"/>
            <a:ext cx="10889226" cy="2127163"/>
          </a:xfrm>
          <a:prstGeom prst="roundRect">
            <a:avLst>
              <a:gd name="adj" fmla="val 8965"/>
            </a:avLst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2B2DE77B-8EBB-E507-41AA-CCD761972F07}"/>
              </a:ext>
            </a:extLst>
          </p:cNvPr>
          <p:cNvCxnSpPr/>
          <p:nvPr/>
        </p:nvCxnSpPr>
        <p:spPr>
          <a:xfrm flipV="1">
            <a:off x="870554" y="4589092"/>
            <a:ext cx="7824792" cy="799031"/>
          </a:xfrm>
          <a:prstGeom prst="straightConnector1">
            <a:avLst/>
          </a:prstGeom>
          <a:ln w="9525">
            <a:prstDash val="dash"/>
            <a:headEnd type="none" w="med" len="med"/>
            <a:tailEnd type="arrow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24" name="Grafik 22" descr="Fahrrad mit Personen Silhouette">
            <a:extLst>
              <a:ext uri="{FF2B5EF4-FFF2-40B4-BE49-F238E27FC236}">
                <a16:creationId xmlns:a16="http://schemas.microsoft.com/office/drawing/2014/main" id="{26CBD723-9298-3132-5A98-B020883702F0}"/>
              </a:ext>
            </a:extLst>
          </p:cNvPr>
          <p:cNvGrpSpPr/>
          <p:nvPr/>
        </p:nvGrpSpPr>
        <p:grpSpPr>
          <a:xfrm>
            <a:off x="905441" y="4376706"/>
            <a:ext cx="310315" cy="310315"/>
            <a:chOff x="905441" y="4376706"/>
            <a:chExt cx="310315" cy="310315"/>
          </a:xfrm>
          <a:solidFill>
            <a:schemeClr val="accent5">
              <a:lumMod val="75000"/>
            </a:schemeClr>
          </a:solidFill>
        </p:grpSpPr>
        <p:sp>
          <p:nvSpPr>
            <p:cNvPr id="25" name="Freihandform: Form 24">
              <a:extLst>
                <a:ext uri="{FF2B5EF4-FFF2-40B4-BE49-F238E27FC236}">
                  <a16:creationId xmlns:a16="http://schemas.microsoft.com/office/drawing/2014/main" id="{2FF170F3-4132-9DEF-450B-1DE3033F6EDB}"/>
                </a:ext>
              </a:extLst>
            </p:cNvPr>
            <p:cNvSpPr/>
            <p:nvPr/>
          </p:nvSpPr>
          <p:spPr>
            <a:xfrm>
              <a:off x="1032761" y="4627696"/>
              <a:ext cx="55674" cy="9126"/>
            </a:xfrm>
            <a:custGeom>
              <a:avLst/>
              <a:gdLst>
                <a:gd name="csX0" fmla="*/ 55674 w 55674"/>
                <a:gd name="csY0" fmla="*/ 9127 h 9126"/>
                <a:gd name="csX1" fmla="*/ 55218 w 55674"/>
                <a:gd name="csY1" fmla="*/ 2282 h 9126"/>
                <a:gd name="csX2" fmla="*/ 55218 w 55674"/>
                <a:gd name="csY2" fmla="*/ 0 h 9126"/>
                <a:gd name="csX3" fmla="*/ 456 w 55674"/>
                <a:gd name="csY3" fmla="*/ 0 h 9126"/>
                <a:gd name="csX4" fmla="*/ 456 w 55674"/>
                <a:gd name="csY4" fmla="*/ 2282 h 9126"/>
                <a:gd name="csX5" fmla="*/ 0 w 55674"/>
                <a:gd name="csY5" fmla="*/ 9127 h 9126"/>
                <a:gd name="csX6" fmla="*/ 55674 w 55674"/>
                <a:gd name="csY6" fmla="*/ 9127 h 912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55674" h="9126">
                  <a:moveTo>
                    <a:pt x="55674" y="9127"/>
                  </a:moveTo>
                  <a:cubicBezTo>
                    <a:pt x="55674" y="6845"/>
                    <a:pt x="55218" y="4563"/>
                    <a:pt x="55218" y="2282"/>
                  </a:cubicBezTo>
                  <a:cubicBezTo>
                    <a:pt x="55218" y="1369"/>
                    <a:pt x="55218" y="913"/>
                    <a:pt x="55218" y="0"/>
                  </a:cubicBezTo>
                  <a:lnTo>
                    <a:pt x="456" y="0"/>
                  </a:lnTo>
                  <a:cubicBezTo>
                    <a:pt x="456" y="913"/>
                    <a:pt x="456" y="1369"/>
                    <a:pt x="456" y="2282"/>
                  </a:cubicBezTo>
                  <a:cubicBezTo>
                    <a:pt x="456" y="4563"/>
                    <a:pt x="456" y="6845"/>
                    <a:pt x="0" y="9127"/>
                  </a:cubicBezTo>
                  <a:lnTo>
                    <a:pt x="55674" y="9127"/>
                  </a:lnTo>
                  <a:close/>
                </a:path>
              </a:pathLst>
            </a:custGeom>
            <a:grpFill/>
            <a:ln w="4465" cap="flat">
              <a:noFill/>
              <a:prstDash val="solid"/>
              <a:miter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A5390993-C7C7-69C7-DC3C-55624BC35354}"/>
                </a:ext>
              </a:extLst>
            </p:cNvPr>
            <p:cNvSpPr/>
            <p:nvPr/>
          </p:nvSpPr>
          <p:spPr>
            <a:xfrm>
              <a:off x="983020" y="4516348"/>
              <a:ext cx="34225" cy="49285"/>
            </a:xfrm>
            <a:custGeom>
              <a:avLst/>
              <a:gdLst>
                <a:gd name="csX0" fmla="*/ 8671 w 34225"/>
                <a:gd name="csY0" fmla="*/ 49285 h 49285"/>
                <a:gd name="csX1" fmla="*/ 34226 w 34225"/>
                <a:gd name="csY1" fmla="*/ 5020 h 49285"/>
                <a:gd name="csX2" fmla="*/ 26468 w 34225"/>
                <a:gd name="csY2" fmla="*/ 0 h 49285"/>
                <a:gd name="csX3" fmla="*/ 0 w 34225"/>
                <a:gd name="csY3" fmla="*/ 46091 h 49285"/>
                <a:gd name="csX4" fmla="*/ 8671 w 34225"/>
                <a:gd name="csY4" fmla="*/ 49285 h 4928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34225" h="49285">
                  <a:moveTo>
                    <a:pt x="8671" y="49285"/>
                  </a:moveTo>
                  <a:lnTo>
                    <a:pt x="34226" y="5020"/>
                  </a:lnTo>
                  <a:cubicBezTo>
                    <a:pt x="31488" y="3651"/>
                    <a:pt x="29206" y="1825"/>
                    <a:pt x="26468" y="0"/>
                  </a:cubicBezTo>
                  <a:lnTo>
                    <a:pt x="0" y="46091"/>
                  </a:lnTo>
                  <a:cubicBezTo>
                    <a:pt x="3194" y="47004"/>
                    <a:pt x="5932" y="47916"/>
                    <a:pt x="8671" y="49285"/>
                  </a:cubicBezTo>
                  <a:close/>
                </a:path>
              </a:pathLst>
            </a:custGeom>
            <a:grpFill/>
            <a:ln w="4465" cap="flat">
              <a:noFill/>
              <a:prstDash val="solid"/>
              <a:miter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F0EB5D2C-BB54-5C34-1FCE-30A4AA62D48D}"/>
                </a:ext>
              </a:extLst>
            </p:cNvPr>
            <p:cNvSpPr/>
            <p:nvPr/>
          </p:nvSpPr>
          <p:spPr>
            <a:xfrm>
              <a:off x="1099388" y="4516348"/>
              <a:ext cx="35138" cy="51110"/>
            </a:xfrm>
            <a:custGeom>
              <a:avLst/>
              <a:gdLst>
                <a:gd name="csX0" fmla="*/ 35139 w 35138"/>
                <a:gd name="csY0" fmla="*/ 47460 h 51110"/>
                <a:gd name="csX1" fmla="*/ 7758 w 35138"/>
                <a:gd name="csY1" fmla="*/ 0 h 51110"/>
                <a:gd name="csX2" fmla="*/ 0 w 35138"/>
                <a:gd name="csY2" fmla="*/ 5020 h 51110"/>
                <a:gd name="csX3" fmla="*/ 26468 w 35138"/>
                <a:gd name="csY3" fmla="*/ 51111 h 51110"/>
                <a:gd name="csX4" fmla="*/ 35139 w 35138"/>
                <a:gd name="csY4" fmla="*/ 47460 h 5111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</a:cxnLst>
              <a:rect l="l" t="t" r="r" b="b"/>
              <a:pathLst>
                <a:path w="35138" h="51110">
                  <a:moveTo>
                    <a:pt x="35139" y="47460"/>
                  </a:moveTo>
                  <a:lnTo>
                    <a:pt x="7758" y="0"/>
                  </a:lnTo>
                  <a:cubicBezTo>
                    <a:pt x="5476" y="1825"/>
                    <a:pt x="2738" y="3194"/>
                    <a:pt x="0" y="5020"/>
                  </a:cubicBezTo>
                  <a:lnTo>
                    <a:pt x="26468" y="51111"/>
                  </a:lnTo>
                  <a:cubicBezTo>
                    <a:pt x="29206" y="49742"/>
                    <a:pt x="32401" y="48373"/>
                    <a:pt x="35139" y="47460"/>
                  </a:cubicBezTo>
                  <a:close/>
                </a:path>
              </a:pathLst>
            </a:custGeom>
            <a:grpFill/>
            <a:ln w="4465" cap="flat">
              <a:noFill/>
              <a:prstDash val="solid"/>
              <a:miter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5B6BBC76-6A1D-31B9-8E8D-6BF041978366}"/>
                </a:ext>
              </a:extLst>
            </p:cNvPr>
            <p:cNvSpPr/>
            <p:nvPr/>
          </p:nvSpPr>
          <p:spPr>
            <a:xfrm>
              <a:off x="905441" y="4572935"/>
              <a:ext cx="114086" cy="114086"/>
            </a:xfrm>
            <a:custGeom>
              <a:avLst/>
              <a:gdLst>
                <a:gd name="csX0" fmla="*/ 57043 w 114086"/>
                <a:gd name="csY0" fmla="*/ 0 h 114086"/>
                <a:gd name="csX1" fmla="*/ 0 w 114086"/>
                <a:gd name="csY1" fmla="*/ 57043 h 114086"/>
                <a:gd name="csX2" fmla="*/ 57043 w 114086"/>
                <a:gd name="csY2" fmla="*/ 114086 h 114086"/>
                <a:gd name="csX3" fmla="*/ 114086 w 114086"/>
                <a:gd name="csY3" fmla="*/ 57043 h 114086"/>
                <a:gd name="csX4" fmla="*/ 57043 w 114086"/>
                <a:gd name="csY4" fmla="*/ 0 h 114086"/>
                <a:gd name="csX5" fmla="*/ 29662 w 114086"/>
                <a:gd name="csY5" fmla="*/ 96289 h 114086"/>
                <a:gd name="csX6" fmla="*/ 59781 w 114086"/>
                <a:gd name="csY6" fmla="*/ 71190 h 114086"/>
                <a:gd name="csX7" fmla="*/ 84880 w 114086"/>
                <a:gd name="csY7" fmla="*/ 96289 h 114086"/>
                <a:gd name="csX8" fmla="*/ 29662 w 114086"/>
                <a:gd name="csY8" fmla="*/ 96289 h 114086"/>
                <a:gd name="csX9" fmla="*/ 44266 w 114086"/>
                <a:gd name="csY9" fmla="*/ 49285 h 114086"/>
                <a:gd name="csX10" fmla="*/ 57043 w 114086"/>
                <a:gd name="csY10" fmla="*/ 36508 h 114086"/>
                <a:gd name="csX11" fmla="*/ 69821 w 114086"/>
                <a:gd name="csY11" fmla="*/ 49285 h 114086"/>
                <a:gd name="csX12" fmla="*/ 57043 w 114086"/>
                <a:gd name="csY12" fmla="*/ 62063 h 114086"/>
                <a:gd name="csX13" fmla="*/ 44266 w 114086"/>
                <a:gd name="csY13" fmla="*/ 49285 h 114086"/>
                <a:gd name="csX14" fmla="*/ 92638 w 114086"/>
                <a:gd name="csY14" fmla="*/ 88987 h 114086"/>
                <a:gd name="csX15" fmla="*/ 72103 w 114086"/>
                <a:gd name="csY15" fmla="*/ 64801 h 114086"/>
                <a:gd name="csX16" fmla="*/ 73015 w 114086"/>
                <a:gd name="csY16" fmla="*/ 33770 h 114086"/>
                <a:gd name="csX17" fmla="*/ 41984 w 114086"/>
                <a:gd name="csY17" fmla="*/ 32857 h 114086"/>
                <a:gd name="csX18" fmla="*/ 41071 w 114086"/>
                <a:gd name="csY18" fmla="*/ 63888 h 114086"/>
                <a:gd name="csX19" fmla="*/ 41984 w 114086"/>
                <a:gd name="csY19" fmla="*/ 64801 h 114086"/>
                <a:gd name="csX20" fmla="*/ 21448 w 114086"/>
                <a:gd name="csY20" fmla="*/ 88987 h 114086"/>
                <a:gd name="csX21" fmla="*/ 24643 w 114086"/>
                <a:gd name="csY21" fmla="*/ 21448 h 114086"/>
                <a:gd name="csX22" fmla="*/ 92182 w 114086"/>
                <a:gd name="csY22" fmla="*/ 24643 h 114086"/>
                <a:gd name="csX23" fmla="*/ 92638 w 114086"/>
                <a:gd name="csY23" fmla="*/ 88987 h 11408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</a:cxnLst>
              <a:rect l="l" t="t" r="r" b="b"/>
              <a:pathLst>
                <a:path w="114086" h="114086">
                  <a:moveTo>
                    <a:pt x="57043" y="0"/>
                  </a:moveTo>
                  <a:cubicBezTo>
                    <a:pt x="25555" y="0"/>
                    <a:pt x="0" y="25555"/>
                    <a:pt x="0" y="57043"/>
                  </a:cubicBezTo>
                  <a:cubicBezTo>
                    <a:pt x="0" y="88531"/>
                    <a:pt x="25555" y="114086"/>
                    <a:pt x="57043" y="114086"/>
                  </a:cubicBezTo>
                  <a:cubicBezTo>
                    <a:pt x="88531" y="114086"/>
                    <a:pt x="114086" y="88531"/>
                    <a:pt x="114086" y="57043"/>
                  </a:cubicBezTo>
                  <a:cubicBezTo>
                    <a:pt x="114086" y="25555"/>
                    <a:pt x="88531" y="0"/>
                    <a:pt x="57043" y="0"/>
                  </a:cubicBezTo>
                  <a:close/>
                  <a:moveTo>
                    <a:pt x="29662" y="96289"/>
                  </a:moveTo>
                  <a:cubicBezTo>
                    <a:pt x="31032" y="81230"/>
                    <a:pt x="44722" y="69821"/>
                    <a:pt x="59781" y="71190"/>
                  </a:cubicBezTo>
                  <a:cubicBezTo>
                    <a:pt x="73015" y="72559"/>
                    <a:pt x="83511" y="83055"/>
                    <a:pt x="84880" y="96289"/>
                  </a:cubicBezTo>
                  <a:cubicBezTo>
                    <a:pt x="67996" y="107698"/>
                    <a:pt x="46091" y="107698"/>
                    <a:pt x="29662" y="96289"/>
                  </a:cubicBezTo>
                  <a:close/>
                  <a:moveTo>
                    <a:pt x="44266" y="49285"/>
                  </a:moveTo>
                  <a:cubicBezTo>
                    <a:pt x="44266" y="42440"/>
                    <a:pt x="49742" y="36508"/>
                    <a:pt x="57043" y="36508"/>
                  </a:cubicBezTo>
                  <a:cubicBezTo>
                    <a:pt x="63888" y="36508"/>
                    <a:pt x="69821" y="41984"/>
                    <a:pt x="69821" y="49285"/>
                  </a:cubicBezTo>
                  <a:cubicBezTo>
                    <a:pt x="69821" y="56131"/>
                    <a:pt x="64345" y="62063"/>
                    <a:pt x="57043" y="62063"/>
                  </a:cubicBezTo>
                  <a:cubicBezTo>
                    <a:pt x="50198" y="62063"/>
                    <a:pt x="44266" y="56131"/>
                    <a:pt x="44266" y="49285"/>
                  </a:cubicBezTo>
                  <a:close/>
                  <a:moveTo>
                    <a:pt x="92638" y="88987"/>
                  </a:moveTo>
                  <a:cubicBezTo>
                    <a:pt x="89900" y="78491"/>
                    <a:pt x="82142" y="69365"/>
                    <a:pt x="72103" y="64801"/>
                  </a:cubicBezTo>
                  <a:cubicBezTo>
                    <a:pt x="80773" y="56587"/>
                    <a:pt x="81230" y="42897"/>
                    <a:pt x="73015" y="33770"/>
                  </a:cubicBezTo>
                  <a:cubicBezTo>
                    <a:pt x="64801" y="25099"/>
                    <a:pt x="51111" y="24643"/>
                    <a:pt x="41984" y="32857"/>
                  </a:cubicBezTo>
                  <a:cubicBezTo>
                    <a:pt x="33313" y="41071"/>
                    <a:pt x="32857" y="54762"/>
                    <a:pt x="41071" y="63888"/>
                  </a:cubicBezTo>
                  <a:cubicBezTo>
                    <a:pt x="41527" y="64345"/>
                    <a:pt x="41984" y="64801"/>
                    <a:pt x="41984" y="64801"/>
                  </a:cubicBezTo>
                  <a:cubicBezTo>
                    <a:pt x="31944" y="69365"/>
                    <a:pt x="24186" y="78035"/>
                    <a:pt x="21448" y="88987"/>
                  </a:cubicBezTo>
                  <a:cubicBezTo>
                    <a:pt x="3651" y="69365"/>
                    <a:pt x="5020" y="39246"/>
                    <a:pt x="24643" y="21448"/>
                  </a:cubicBezTo>
                  <a:cubicBezTo>
                    <a:pt x="44266" y="3651"/>
                    <a:pt x="74384" y="5020"/>
                    <a:pt x="92182" y="24643"/>
                  </a:cubicBezTo>
                  <a:cubicBezTo>
                    <a:pt x="109067" y="42897"/>
                    <a:pt x="109067" y="70734"/>
                    <a:pt x="92638" y="88987"/>
                  </a:cubicBezTo>
                  <a:close/>
                </a:path>
              </a:pathLst>
            </a:custGeom>
            <a:grpFill/>
            <a:ln w="4465" cap="flat">
              <a:noFill/>
              <a:prstDash val="solid"/>
              <a:miter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560F4CA4-2086-258F-63A1-2324ADEF0980}"/>
                </a:ext>
              </a:extLst>
            </p:cNvPr>
            <p:cNvSpPr/>
            <p:nvPr/>
          </p:nvSpPr>
          <p:spPr>
            <a:xfrm>
              <a:off x="1101670" y="4572935"/>
              <a:ext cx="114086" cy="114086"/>
            </a:xfrm>
            <a:custGeom>
              <a:avLst/>
              <a:gdLst>
                <a:gd name="csX0" fmla="*/ 57043 w 114086"/>
                <a:gd name="csY0" fmla="*/ 0 h 114086"/>
                <a:gd name="csX1" fmla="*/ 0 w 114086"/>
                <a:gd name="csY1" fmla="*/ 57043 h 114086"/>
                <a:gd name="csX2" fmla="*/ 57043 w 114086"/>
                <a:gd name="csY2" fmla="*/ 114086 h 114086"/>
                <a:gd name="csX3" fmla="*/ 114086 w 114086"/>
                <a:gd name="csY3" fmla="*/ 57043 h 114086"/>
                <a:gd name="csX4" fmla="*/ 57043 w 114086"/>
                <a:gd name="csY4" fmla="*/ 0 h 114086"/>
                <a:gd name="csX5" fmla="*/ 29662 w 114086"/>
                <a:gd name="csY5" fmla="*/ 96289 h 114086"/>
                <a:gd name="csX6" fmla="*/ 59781 w 114086"/>
                <a:gd name="csY6" fmla="*/ 71190 h 114086"/>
                <a:gd name="csX7" fmla="*/ 84880 w 114086"/>
                <a:gd name="csY7" fmla="*/ 96289 h 114086"/>
                <a:gd name="csX8" fmla="*/ 29662 w 114086"/>
                <a:gd name="csY8" fmla="*/ 96289 h 114086"/>
                <a:gd name="csX9" fmla="*/ 44266 w 114086"/>
                <a:gd name="csY9" fmla="*/ 49285 h 114086"/>
                <a:gd name="csX10" fmla="*/ 57043 w 114086"/>
                <a:gd name="csY10" fmla="*/ 36508 h 114086"/>
                <a:gd name="csX11" fmla="*/ 69821 w 114086"/>
                <a:gd name="csY11" fmla="*/ 49285 h 114086"/>
                <a:gd name="csX12" fmla="*/ 57043 w 114086"/>
                <a:gd name="csY12" fmla="*/ 62063 h 114086"/>
                <a:gd name="csX13" fmla="*/ 44266 w 114086"/>
                <a:gd name="csY13" fmla="*/ 49285 h 114086"/>
                <a:gd name="csX14" fmla="*/ 92638 w 114086"/>
                <a:gd name="csY14" fmla="*/ 88987 h 114086"/>
                <a:gd name="csX15" fmla="*/ 72103 w 114086"/>
                <a:gd name="csY15" fmla="*/ 64801 h 114086"/>
                <a:gd name="csX16" fmla="*/ 73015 w 114086"/>
                <a:gd name="csY16" fmla="*/ 33770 h 114086"/>
                <a:gd name="csX17" fmla="*/ 41984 w 114086"/>
                <a:gd name="csY17" fmla="*/ 32857 h 114086"/>
                <a:gd name="csX18" fmla="*/ 41071 w 114086"/>
                <a:gd name="csY18" fmla="*/ 63888 h 114086"/>
                <a:gd name="csX19" fmla="*/ 41984 w 114086"/>
                <a:gd name="csY19" fmla="*/ 64801 h 114086"/>
                <a:gd name="csX20" fmla="*/ 21448 w 114086"/>
                <a:gd name="csY20" fmla="*/ 88987 h 114086"/>
                <a:gd name="csX21" fmla="*/ 24643 w 114086"/>
                <a:gd name="csY21" fmla="*/ 21448 h 114086"/>
                <a:gd name="csX22" fmla="*/ 92182 w 114086"/>
                <a:gd name="csY22" fmla="*/ 24643 h 114086"/>
                <a:gd name="csX23" fmla="*/ 92638 w 114086"/>
                <a:gd name="csY23" fmla="*/ 88987 h 11408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</a:cxnLst>
              <a:rect l="l" t="t" r="r" b="b"/>
              <a:pathLst>
                <a:path w="114086" h="114086">
                  <a:moveTo>
                    <a:pt x="57043" y="0"/>
                  </a:moveTo>
                  <a:cubicBezTo>
                    <a:pt x="25555" y="0"/>
                    <a:pt x="0" y="25555"/>
                    <a:pt x="0" y="57043"/>
                  </a:cubicBezTo>
                  <a:cubicBezTo>
                    <a:pt x="0" y="88531"/>
                    <a:pt x="25555" y="114086"/>
                    <a:pt x="57043" y="114086"/>
                  </a:cubicBezTo>
                  <a:cubicBezTo>
                    <a:pt x="88531" y="114086"/>
                    <a:pt x="114086" y="88531"/>
                    <a:pt x="114086" y="57043"/>
                  </a:cubicBezTo>
                  <a:cubicBezTo>
                    <a:pt x="114086" y="25555"/>
                    <a:pt x="88531" y="0"/>
                    <a:pt x="57043" y="0"/>
                  </a:cubicBezTo>
                  <a:close/>
                  <a:moveTo>
                    <a:pt x="29662" y="96289"/>
                  </a:moveTo>
                  <a:cubicBezTo>
                    <a:pt x="31032" y="81230"/>
                    <a:pt x="44722" y="69821"/>
                    <a:pt x="59781" y="71190"/>
                  </a:cubicBezTo>
                  <a:cubicBezTo>
                    <a:pt x="73015" y="72559"/>
                    <a:pt x="83511" y="83055"/>
                    <a:pt x="84880" y="96289"/>
                  </a:cubicBezTo>
                  <a:cubicBezTo>
                    <a:pt x="67996" y="107698"/>
                    <a:pt x="46091" y="107698"/>
                    <a:pt x="29662" y="96289"/>
                  </a:cubicBezTo>
                  <a:close/>
                  <a:moveTo>
                    <a:pt x="44266" y="49285"/>
                  </a:moveTo>
                  <a:cubicBezTo>
                    <a:pt x="44266" y="42440"/>
                    <a:pt x="49742" y="36508"/>
                    <a:pt x="57043" y="36508"/>
                  </a:cubicBezTo>
                  <a:cubicBezTo>
                    <a:pt x="63888" y="36508"/>
                    <a:pt x="69821" y="41984"/>
                    <a:pt x="69821" y="49285"/>
                  </a:cubicBezTo>
                  <a:cubicBezTo>
                    <a:pt x="69821" y="56131"/>
                    <a:pt x="64345" y="62063"/>
                    <a:pt x="57043" y="62063"/>
                  </a:cubicBezTo>
                  <a:cubicBezTo>
                    <a:pt x="50198" y="62063"/>
                    <a:pt x="44266" y="56131"/>
                    <a:pt x="44266" y="49285"/>
                  </a:cubicBezTo>
                  <a:close/>
                  <a:moveTo>
                    <a:pt x="92638" y="88987"/>
                  </a:moveTo>
                  <a:cubicBezTo>
                    <a:pt x="89900" y="78491"/>
                    <a:pt x="82142" y="69365"/>
                    <a:pt x="72103" y="64801"/>
                  </a:cubicBezTo>
                  <a:cubicBezTo>
                    <a:pt x="80773" y="56587"/>
                    <a:pt x="81230" y="42897"/>
                    <a:pt x="73015" y="33770"/>
                  </a:cubicBezTo>
                  <a:cubicBezTo>
                    <a:pt x="64801" y="25099"/>
                    <a:pt x="51111" y="24643"/>
                    <a:pt x="41984" y="32857"/>
                  </a:cubicBezTo>
                  <a:cubicBezTo>
                    <a:pt x="32857" y="41071"/>
                    <a:pt x="32857" y="54762"/>
                    <a:pt x="41071" y="63888"/>
                  </a:cubicBezTo>
                  <a:cubicBezTo>
                    <a:pt x="41527" y="64345"/>
                    <a:pt x="41984" y="64801"/>
                    <a:pt x="41984" y="64801"/>
                  </a:cubicBezTo>
                  <a:cubicBezTo>
                    <a:pt x="31944" y="69365"/>
                    <a:pt x="24186" y="78035"/>
                    <a:pt x="21448" y="88987"/>
                  </a:cubicBezTo>
                  <a:cubicBezTo>
                    <a:pt x="3651" y="69365"/>
                    <a:pt x="5020" y="39246"/>
                    <a:pt x="24643" y="21448"/>
                  </a:cubicBezTo>
                  <a:cubicBezTo>
                    <a:pt x="44266" y="3651"/>
                    <a:pt x="74384" y="5020"/>
                    <a:pt x="92182" y="24643"/>
                  </a:cubicBezTo>
                  <a:cubicBezTo>
                    <a:pt x="109067" y="42897"/>
                    <a:pt x="109067" y="70734"/>
                    <a:pt x="92638" y="88987"/>
                  </a:cubicBezTo>
                  <a:close/>
                </a:path>
              </a:pathLst>
            </a:custGeom>
            <a:grpFill/>
            <a:ln w="4465" cap="flat">
              <a:noFill/>
              <a:prstDash val="solid"/>
              <a:miter/>
            </a:ln>
          </p:spPr>
          <p:txBody>
            <a:bodyPr/>
            <a:lstStyle/>
            <a:p>
              <a:endParaRPr lang="de-AT"/>
            </a:p>
          </p:txBody>
        </p:sp>
        <p:sp>
          <p:nvSpPr>
            <p:cNvPr id="30" name="Freihandform: Form 29">
              <a:extLst>
                <a:ext uri="{FF2B5EF4-FFF2-40B4-BE49-F238E27FC236}">
                  <a16:creationId xmlns:a16="http://schemas.microsoft.com/office/drawing/2014/main" id="{DFE981CB-D56E-A8C7-7090-8869B36ABA8F}"/>
                </a:ext>
              </a:extLst>
            </p:cNvPr>
            <p:cNvSpPr/>
            <p:nvPr/>
          </p:nvSpPr>
          <p:spPr>
            <a:xfrm>
              <a:off x="987583" y="4376706"/>
              <a:ext cx="141467" cy="141467"/>
            </a:xfrm>
            <a:custGeom>
              <a:avLst/>
              <a:gdLst>
                <a:gd name="csX0" fmla="*/ 70734 w 141467"/>
                <a:gd name="csY0" fmla="*/ 0 h 141467"/>
                <a:gd name="csX1" fmla="*/ 0 w 141467"/>
                <a:gd name="csY1" fmla="*/ 70734 h 141467"/>
                <a:gd name="csX2" fmla="*/ 70734 w 141467"/>
                <a:gd name="csY2" fmla="*/ 141467 h 141467"/>
                <a:gd name="csX3" fmla="*/ 141467 w 141467"/>
                <a:gd name="csY3" fmla="*/ 70734 h 141467"/>
                <a:gd name="csX4" fmla="*/ 70734 w 141467"/>
                <a:gd name="csY4" fmla="*/ 0 h 141467"/>
                <a:gd name="csX5" fmla="*/ 34682 w 141467"/>
                <a:gd name="csY5" fmla="*/ 120475 h 141467"/>
                <a:gd name="csX6" fmla="*/ 73472 w 141467"/>
                <a:gd name="csY6" fmla="*/ 87162 h 141467"/>
                <a:gd name="csX7" fmla="*/ 106785 w 141467"/>
                <a:gd name="csY7" fmla="*/ 120475 h 141467"/>
                <a:gd name="csX8" fmla="*/ 34682 w 141467"/>
                <a:gd name="csY8" fmla="*/ 120475 h 141467"/>
                <a:gd name="csX9" fmla="*/ 53392 w 141467"/>
                <a:gd name="csY9" fmla="*/ 60694 h 141467"/>
                <a:gd name="csX10" fmla="*/ 70734 w 141467"/>
                <a:gd name="csY10" fmla="*/ 43353 h 141467"/>
                <a:gd name="csX11" fmla="*/ 88075 w 141467"/>
                <a:gd name="csY11" fmla="*/ 60694 h 141467"/>
                <a:gd name="csX12" fmla="*/ 70734 w 141467"/>
                <a:gd name="csY12" fmla="*/ 78035 h 141467"/>
                <a:gd name="csX13" fmla="*/ 53392 w 141467"/>
                <a:gd name="csY13" fmla="*/ 60694 h 141467"/>
                <a:gd name="csX14" fmla="*/ 53392 w 141467"/>
                <a:gd name="csY14" fmla="*/ 60694 h 141467"/>
                <a:gd name="csX15" fmla="*/ 114999 w 141467"/>
                <a:gd name="csY15" fmla="*/ 112717 h 141467"/>
                <a:gd name="csX16" fmla="*/ 87618 w 141467"/>
                <a:gd name="csY16" fmla="*/ 81230 h 141467"/>
                <a:gd name="csX17" fmla="*/ 91269 w 141467"/>
                <a:gd name="csY17" fmla="*/ 44266 h 141467"/>
                <a:gd name="csX18" fmla="*/ 54305 w 141467"/>
                <a:gd name="csY18" fmla="*/ 40615 h 141467"/>
                <a:gd name="csX19" fmla="*/ 50198 w 141467"/>
                <a:gd name="csY19" fmla="*/ 77579 h 141467"/>
                <a:gd name="csX20" fmla="*/ 53849 w 141467"/>
                <a:gd name="csY20" fmla="*/ 81230 h 141467"/>
                <a:gd name="csX21" fmla="*/ 26468 w 141467"/>
                <a:gd name="csY21" fmla="*/ 113630 h 141467"/>
                <a:gd name="csX22" fmla="*/ 27837 w 141467"/>
                <a:gd name="csY22" fmla="*/ 26468 h 141467"/>
                <a:gd name="csX23" fmla="*/ 114999 w 141467"/>
                <a:gd name="csY23" fmla="*/ 27837 h 141467"/>
                <a:gd name="csX24" fmla="*/ 114999 w 141467"/>
                <a:gd name="csY24" fmla="*/ 113630 h 141467"/>
                <a:gd name="csX25" fmla="*/ 114999 w 141467"/>
                <a:gd name="csY25" fmla="*/ 112717 h 14146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</a:cxnLst>
              <a:rect l="l" t="t" r="r" b="b"/>
              <a:pathLst>
                <a:path w="141467" h="141467">
                  <a:moveTo>
                    <a:pt x="70734" y="0"/>
                  </a:moveTo>
                  <a:cubicBezTo>
                    <a:pt x="31488" y="0"/>
                    <a:pt x="0" y="31488"/>
                    <a:pt x="0" y="70734"/>
                  </a:cubicBezTo>
                  <a:cubicBezTo>
                    <a:pt x="0" y="109979"/>
                    <a:pt x="31488" y="141467"/>
                    <a:pt x="70734" y="141467"/>
                  </a:cubicBezTo>
                  <a:cubicBezTo>
                    <a:pt x="109979" y="141467"/>
                    <a:pt x="141467" y="109979"/>
                    <a:pt x="141467" y="70734"/>
                  </a:cubicBezTo>
                  <a:cubicBezTo>
                    <a:pt x="141467" y="31488"/>
                    <a:pt x="109979" y="0"/>
                    <a:pt x="70734" y="0"/>
                  </a:cubicBezTo>
                  <a:close/>
                  <a:moveTo>
                    <a:pt x="34682" y="120475"/>
                  </a:moveTo>
                  <a:cubicBezTo>
                    <a:pt x="36051" y="100396"/>
                    <a:pt x="53392" y="85793"/>
                    <a:pt x="73472" y="87162"/>
                  </a:cubicBezTo>
                  <a:cubicBezTo>
                    <a:pt x="91269" y="88531"/>
                    <a:pt x="105416" y="102678"/>
                    <a:pt x="106785" y="120475"/>
                  </a:cubicBezTo>
                  <a:cubicBezTo>
                    <a:pt x="85337" y="136447"/>
                    <a:pt x="56131" y="136447"/>
                    <a:pt x="34682" y="120475"/>
                  </a:cubicBezTo>
                  <a:close/>
                  <a:moveTo>
                    <a:pt x="53392" y="60694"/>
                  </a:moveTo>
                  <a:cubicBezTo>
                    <a:pt x="53392" y="51111"/>
                    <a:pt x="61150" y="43353"/>
                    <a:pt x="70734" y="43353"/>
                  </a:cubicBezTo>
                  <a:cubicBezTo>
                    <a:pt x="80317" y="43353"/>
                    <a:pt x="88075" y="51111"/>
                    <a:pt x="88075" y="60694"/>
                  </a:cubicBezTo>
                  <a:cubicBezTo>
                    <a:pt x="88075" y="70277"/>
                    <a:pt x="80317" y="78035"/>
                    <a:pt x="70734" y="78035"/>
                  </a:cubicBezTo>
                  <a:cubicBezTo>
                    <a:pt x="61150" y="78035"/>
                    <a:pt x="53392" y="70277"/>
                    <a:pt x="53392" y="60694"/>
                  </a:cubicBezTo>
                  <a:lnTo>
                    <a:pt x="53392" y="60694"/>
                  </a:lnTo>
                  <a:close/>
                  <a:moveTo>
                    <a:pt x="114999" y="112717"/>
                  </a:moveTo>
                  <a:cubicBezTo>
                    <a:pt x="111805" y="98114"/>
                    <a:pt x="101309" y="86249"/>
                    <a:pt x="87618" y="81230"/>
                  </a:cubicBezTo>
                  <a:cubicBezTo>
                    <a:pt x="99027" y="72103"/>
                    <a:pt x="100396" y="55674"/>
                    <a:pt x="91269" y="44266"/>
                  </a:cubicBezTo>
                  <a:cubicBezTo>
                    <a:pt x="82142" y="32857"/>
                    <a:pt x="65714" y="31488"/>
                    <a:pt x="54305" y="40615"/>
                  </a:cubicBezTo>
                  <a:cubicBezTo>
                    <a:pt x="42897" y="49742"/>
                    <a:pt x="41071" y="66170"/>
                    <a:pt x="50198" y="77579"/>
                  </a:cubicBezTo>
                  <a:cubicBezTo>
                    <a:pt x="51111" y="78948"/>
                    <a:pt x="52480" y="80317"/>
                    <a:pt x="53849" y="81230"/>
                  </a:cubicBezTo>
                  <a:cubicBezTo>
                    <a:pt x="39702" y="86706"/>
                    <a:pt x="29662" y="99027"/>
                    <a:pt x="26468" y="113630"/>
                  </a:cubicBezTo>
                  <a:cubicBezTo>
                    <a:pt x="2738" y="89444"/>
                    <a:pt x="3194" y="50198"/>
                    <a:pt x="27837" y="26468"/>
                  </a:cubicBezTo>
                  <a:cubicBezTo>
                    <a:pt x="52480" y="2738"/>
                    <a:pt x="91269" y="3194"/>
                    <a:pt x="114999" y="27837"/>
                  </a:cubicBezTo>
                  <a:cubicBezTo>
                    <a:pt x="138273" y="51567"/>
                    <a:pt x="138273" y="89900"/>
                    <a:pt x="114999" y="113630"/>
                  </a:cubicBezTo>
                  <a:cubicBezTo>
                    <a:pt x="114999" y="113630"/>
                    <a:pt x="114999" y="113174"/>
                    <a:pt x="114999" y="112717"/>
                  </a:cubicBezTo>
                  <a:close/>
                </a:path>
              </a:pathLst>
            </a:custGeom>
            <a:grpFill/>
            <a:ln w="4465" cap="flat">
              <a:noFill/>
              <a:prstDash val="solid"/>
              <a:miter/>
            </a:ln>
          </p:spPr>
          <p:txBody>
            <a:bodyPr/>
            <a:lstStyle/>
            <a:p>
              <a:endParaRPr lang="de-AT"/>
            </a:p>
          </p:txBody>
        </p:sp>
      </p:grpSp>
      <p:pic>
        <p:nvPicPr>
          <p:cNvPr id="32" name="Grafik 31" descr="Prüfliste Silhouette">
            <a:extLst>
              <a:ext uri="{FF2B5EF4-FFF2-40B4-BE49-F238E27FC236}">
                <a16:creationId xmlns:a16="http://schemas.microsoft.com/office/drawing/2014/main" id="{F078E05E-1475-15CF-296A-93CCD224894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13512" y="1469877"/>
            <a:ext cx="334616" cy="334616"/>
          </a:xfrm>
          <a:prstGeom prst="rect">
            <a:avLst/>
          </a:prstGeom>
        </p:spPr>
      </p:pic>
      <p:pic>
        <p:nvPicPr>
          <p:cNvPr id="34" name="Grafik 33" descr="Puzzleteile Silhouette">
            <a:extLst>
              <a:ext uri="{FF2B5EF4-FFF2-40B4-BE49-F238E27FC236}">
                <a16:creationId xmlns:a16="http://schemas.microsoft.com/office/drawing/2014/main" id="{ACD966A8-A536-90FD-9722-6C00F182A81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99623" y="607450"/>
            <a:ext cx="351651" cy="351651"/>
          </a:xfrm>
          <a:prstGeom prst="rect">
            <a:avLst/>
          </a:prstGeom>
        </p:spPr>
      </p:pic>
      <p:sp>
        <p:nvSpPr>
          <p:cNvPr id="43" name="Card BG">
            <a:extLst>
              <a:ext uri="{FF2B5EF4-FFF2-40B4-BE49-F238E27FC236}">
                <a16:creationId xmlns:a16="http://schemas.microsoft.com/office/drawing/2014/main" id="{6E19B912-6168-83C2-1798-20090099AEA5}"/>
              </a:ext>
            </a:extLst>
          </p:cNvPr>
          <p:cNvSpPr/>
          <p:nvPr/>
        </p:nvSpPr>
        <p:spPr>
          <a:xfrm>
            <a:off x="6371984" y="2954594"/>
            <a:ext cx="2421089" cy="961632"/>
          </a:xfrm>
          <a:prstGeom prst="roundRect">
            <a:avLst>
              <a:gd name="adj" fmla="val 6000"/>
            </a:avLst>
          </a:prstGeom>
          <a:solidFill>
            <a:srgbClr val="EAF5E1"/>
          </a:solidFill>
          <a:ln>
            <a:noFill/>
          </a:ln>
        </p:spPr>
        <p:txBody>
          <a:bodyPr wrap="square" lIns="137160" tIns="68580" rIns="137160" bIns="68580" anchor="ctr">
            <a:noAutofit/>
          </a:bodyPr>
          <a:lstStyle/>
          <a:p>
            <a:pPr>
              <a:buNone/>
            </a:pPr>
            <a:endParaRPr lang="de-DE"/>
          </a:p>
        </p:txBody>
      </p:sp>
      <p:sp>
        <p:nvSpPr>
          <p:cNvPr id="44" name="Icon">
            <a:extLst>
              <a:ext uri="{FF2B5EF4-FFF2-40B4-BE49-F238E27FC236}">
                <a16:creationId xmlns:a16="http://schemas.microsoft.com/office/drawing/2014/main" id="{712340B1-BE2C-0DCC-0C94-2E33EBA302F7}"/>
              </a:ext>
            </a:extLst>
          </p:cNvPr>
          <p:cNvSpPr/>
          <p:nvPr/>
        </p:nvSpPr>
        <p:spPr>
          <a:xfrm>
            <a:off x="6488996" y="3076681"/>
            <a:ext cx="300000" cy="270935"/>
          </a:xfrm>
          <a:prstGeom prst="ellipse">
            <a:avLst/>
          </a:prstGeom>
          <a:solidFill>
            <a:srgbClr val="78B74A"/>
          </a:solidFill>
          <a:ln>
            <a:noFill/>
          </a:ln>
        </p:spPr>
        <p:txBody>
          <a:bodyPr wrap="square" lIns="0" tIns="0" rIns="0" bIns="0" anchor="ctr">
            <a:noAutofit/>
          </a:bodyPr>
          <a:lstStyle/>
          <a:p>
            <a:pPr marL="0" indent="0" algn="ctr">
              <a:buNone/>
            </a:pPr>
            <a:r>
              <a:rPr lang="de-DE" sz="1100" b="1">
                <a:solidFill>
                  <a:srgbClr val="FFFFFF"/>
                </a:solidFill>
              </a:rPr>
              <a:t>9</a:t>
            </a:r>
          </a:p>
        </p:txBody>
      </p:sp>
      <p:sp>
        <p:nvSpPr>
          <p:cNvPr id="45" name="Title">
            <a:extLst>
              <a:ext uri="{FF2B5EF4-FFF2-40B4-BE49-F238E27FC236}">
                <a16:creationId xmlns:a16="http://schemas.microsoft.com/office/drawing/2014/main" id="{7A9B2153-CF58-9214-8FA4-EAB6865435C3}"/>
              </a:ext>
            </a:extLst>
          </p:cNvPr>
          <p:cNvSpPr/>
          <p:nvPr/>
        </p:nvSpPr>
        <p:spPr>
          <a:xfrm>
            <a:off x="6806266" y="3023632"/>
            <a:ext cx="1984904" cy="397371"/>
          </a:xfrm>
          <a:prstGeom prst="rect">
            <a:avLst/>
          </a:prstGeom>
          <a:noFill/>
          <a:ln>
            <a:noFill/>
          </a:ln>
        </p:spPr>
        <p:txBody>
          <a:bodyPr wrap="square" lIns="137160" tIns="68580" rIns="137160" bIns="68580" anchor="ctr">
            <a:noAutofit/>
          </a:bodyPr>
          <a:lstStyle/>
          <a:p>
            <a:pPr marL="0" indent="0" algn="l">
              <a:buNone/>
            </a:pPr>
            <a:r>
              <a:rPr lang="de-DE" sz="950" b="1" err="1">
                <a:solidFill>
                  <a:srgbClr val="333E48"/>
                </a:solidFill>
              </a:rPr>
              <a:t>Stakeholdereinbindung</a:t>
            </a:r>
            <a:endParaRPr lang="de-DE" sz="950" b="1">
              <a:solidFill>
                <a:srgbClr val="333E48"/>
              </a:solidFill>
            </a:endParaRPr>
          </a:p>
        </p:txBody>
      </p:sp>
      <p:sp>
        <p:nvSpPr>
          <p:cNvPr id="46" name="Desc">
            <a:extLst>
              <a:ext uri="{FF2B5EF4-FFF2-40B4-BE49-F238E27FC236}">
                <a16:creationId xmlns:a16="http://schemas.microsoft.com/office/drawing/2014/main" id="{422A79AA-4A59-795E-323C-543108356BAA}"/>
              </a:ext>
            </a:extLst>
          </p:cNvPr>
          <p:cNvSpPr/>
          <p:nvPr/>
        </p:nvSpPr>
        <p:spPr>
          <a:xfrm>
            <a:off x="6423919" y="3392962"/>
            <a:ext cx="2514527" cy="456633"/>
          </a:xfrm>
          <a:prstGeom prst="rect">
            <a:avLst/>
          </a:prstGeom>
          <a:noFill/>
          <a:ln>
            <a:noFill/>
          </a:ln>
        </p:spPr>
        <p:txBody>
          <a:bodyPr wrap="square" lIns="137160" tIns="68580" rIns="137160" bIns="68580" anchor="t">
            <a:noAutofit/>
          </a:bodyPr>
          <a:lstStyle/>
          <a:p>
            <a:pPr marL="0" indent="0" algn="l">
              <a:buNone/>
            </a:pPr>
            <a:r>
              <a:rPr lang="de-DE" sz="850" b="0">
                <a:solidFill>
                  <a:srgbClr val="595959"/>
                </a:solidFill>
              </a:rPr>
              <a:t>Unterstützung bei Stakeholder-Mapping und </a:t>
            </a:r>
            <a:r>
              <a:rPr lang="de-DE" sz="850">
                <a:solidFill>
                  <a:srgbClr val="595959"/>
                </a:solidFill>
              </a:rPr>
              <a:t>der Gestaltung von Prozessen zur </a:t>
            </a:r>
            <a:r>
              <a:rPr lang="de-DE" sz="850" err="1">
                <a:solidFill>
                  <a:srgbClr val="595959"/>
                </a:solidFill>
              </a:rPr>
              <a:t>Stakeholdereinbindung</a:t>
            </a:r>
            <a:r>
              <a:rPr lang="de-DE" sz="850">
                <a:solidFill>
                  <a:srgbClr val="595959"/>
                </a:solidFill>
              </a:rPr>
              <a:t> im Projekt.</a:t>
            </a:r>
            <a:endParaRPr lang="de-DE" sz="850" b="0">
              <a:solidFill>
                <a:srgbClr val="595959"/>
              </a:solidFill>
            </a:endParaRPr>
          </a:p>
        </p:txBody>
      </p:sp>
      <p:sp>
        <p:nvSpPr>
          <p:cNvPr id="47" name="Card BG">
            <a:extLst>
              <a:ext uri="{FF2B5EF4-FFF2-40B4-BE49-F238E27FC236}">
                <a16:creationId xmlns:a16="http://schemas.microsoft.com/office/drawing/2014/main" id="{05377F24-2DBE-64E0-FAB3-A7848EDF2252}"/>
              </a:ext>
            </a:extLst>
          </p:cNvPr>
          <p:cNvSpPr/>
          <p:nvPr/>
        </p:nvSpPr>
        <p:spPr>
          <a:xfrm>
            <a:off x="8966447" y="2984946"/>
            <a:ext cx="2344904" cy="931280"/>
          </a:xfrm>
          <a:prstGeom prst="roundRect">
            <a:avLst>
              <a:gd name="adj" fmla="val 6000"/>
            </a:avLst>
          </a:prstGeom>
          <a:solidFill>
            <a:srgbClr val="EAF5E1"/>
          </a:solidFill>
          <a:ln>
            <a:noFill/>
          </a:ln>
        </p:spPr>
        <p:txBody>
          <a:bodyPr wrap="square" lIns="137160" tIns="68580" rIns="137160" bIns="68580" anchor="ctr">
            <a:noAutofit/>
          </a:bodyPr>
          <a:lstStyle/>
          <a:p>
            <a:pPr>
              <a:buNone/>
            </a:pPr>
            <a:endParaRPr lang="de-DE"/>
          </a:p>
        </p:txBody>
      </p:sp>
      <p:sp>
        <p:nvSpPr>
          <p:cNvPr id="48" name="Icon">
            <a:extLst>
              <a:ext uri="{FF2B5EF4-FFF2-40B4-BE49-F238E27FC236}">
                <a16:creationId xmlns:a16="http://schemas.microsoft.com/office/drawing/2014/main" id="{64D1DC39-C1AB-707A-73C7-F2469784E2E9}"/>
              </a:ext>
            </a:extLst>
          </p:cNvPr>
          <p:cNvSpPr/>
          <p:nvPr/>
        </p:nvSpPr>
        <p:spPr>
          <a:xfrm>
            <a:off x="9089274" y="3072749"/>
            <a:ext cx="300000" cy="270935"/>
          </a:xfrm>
          <a:prstGeom prst="ellipse">
            <a:avLst/>
          </a:prstGeom>
          <a:solidFill>
            <a:srgbClr val="78B74A"/>
          </a:solidFill>
          <a:ln>
            <a:noFill/>
          </a:ln>
        </p:spPr>
        <p:txBody>
          <a:bodyPr wrap="square" lIns="0" tIns="0" rIns="0" bIns="0" anchor="ctr">
            <a:noAutofit/>
          </a:bodyPr>
          <a:lstStyle/>
          <a:p>
            <a:pPr marL="0" indent="0" algn="ctr">
              <a:buNone/>
            </a:pPr>
            <a:r>
              <a:rPr lang="de-DE" sz="1100" b="1" dirty="0">
                <a:solidFill>
                  <a:srgbClr val="FFFFFF"/>
                </a:solidFill>
              </a:rPr>
              <a:t>10</a:t>
            </a:r>
          </a:p>
        </p:txBody>
      </p:sp>
      <p:sp>
        <p:nvSpPr>
          <p:cNvPr id="49" name="Title">
            <a:extLst>
              <a:ext uri="{FF2B5EF4-FFF2-40B4-BE49-F238E27FC236}">
                <a16:creationId xmlns:a16="http://schemas.microsoft.com/office/drawing/2014/main" id="{51DF1C4E-CB89-1FBE-F125-69D1351FBF95}"/>
              </a:ext>
            </a:extLst>
          </p:cNvPr>
          <p:cNvSpPr/>
          <p:nvPr/>
        </p:nvSpPr>
        <p:spPr>
          <a:xfrm>
            <a:off x="9389274" y="2953567"/>
            <a:ext cx="1984904" cy="397371"/>
          </a:xfrm>
          <a:prstGeom prst="rect">
            <a:avLst/>
          </a:prstGeom>
          <a:noFill/>
          <a:ln>
            <a:noFill/>
          </a:ln>
        </p:spPr>
        <p:txBody>
          <a:bodyPr wrap="square" lIns="137160" tIns="68580" rIns="137160" bIns="68580" anchor="ctr">
            <a:noAutofit/>
          </a:bodyPr>
          <a:lstStyle/>
          <a:p>
            <a:pPr marL="0" indent="0" algn="l">
              <a:buNone/>
            </a:pPr>
            <a:endParaRPr lang="de-DE" sz="950" b="1" dirty="0">
              <a:solidFill>
                <a:srgbClr val="333E48"/>
              </a:solidFill>
            </a:endParaRPr>
          </a:p>
          <a:p>
            <a:pPr marL="0" indent="0" algn="l">
              <a:buNone/>
            </a:pPr>
            <a:r>
              <a:rPr lang="de-DE" sz="950" b="1" dirty="0">
                <a:solidFill>
                  <a:srgbClr val="333E48"/>
                </a:solidFill>
              </a:rPr>
              <a:t>Ergebnisverwertung</a:t>
            </a:r>
          </a:p>
        </p:txBody>
      </p:sp>
      <p:sp>
        <p:nvSpPr>
          <p:cNvPr id="50" name="Desc">
            <a:extLst>
              <a:ext uri="{FF2B5EF4-FFF2-40B4-BE49-F238E27FC236}">
                <a16:creationId xmlns:a16="http://schemas.microsoft.com/office/drawing/2014/main" id="{6EE79451-79E2-0696-C69B-F7F0B5D08260}"/>
              </a:ext>
            </a:extLst>
          </p:cNvPr>
          <p:cNvSpPr/>
          <p:nvPr/>
        </p:nvSpPr>
        <p:spPr>
          <a:xfrm>
            <a:off x="8989274" y="3361346"/>
            <a:ext cx="2344904" cy="425001"/>
          </a:xfrm>
          <a:prstGeom prst="rect">
            <a:avLst/>
          </a:prstGeom>
          <a:noFill/>
          <a:ln>
            <a:noFill/>
          </a:ln>
        </p:spPr>
        <p:txBody>
          <a:bodyPr wrap="square" lIns="137160" tIns="68580" rIns="137160" bIns="68580" anchor="t">
            <a:noAutofit/>
          </a:bodyPr>
          <a:lstStyle/>
          <a:p>
            <a:pPr marL="0" indent="0" algn="l">
              <a:buNone/>
            </a:pPr>
            <a:r>
              <a:rPr lang="de-DE" sz="850" b="0">
                <a:solidFill>
                  <a:srgbClr val="595959"/>
                </a:solidFill>
              </a:rPr>
              <a:t>Identifikation von Skalierungspotenzialen</a:t>
            </a:r>
            <a:r>
              <a:rPr lang="de-DE" sz="850">
                <a:solidFill>
                  <a:srgbClr val="595959"/>
                </a:solidFill>
              </a:rPr>
              <a:t>, Prozesse und Formate für den Markttransfer. </a:t>
            </a:r>
            <a:endParaRPr lang="de-DE" sz="850" b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037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8E5352-CEC7-970E-AF89-E500B250FB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271EBE-78BE-84DD-819E-5CA992A45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068" y="944744"/>
            <a:ext cx="11029616" cy="471816"/>
          </a:xfrm>
        </p:spPr>
        <p:txBody>
          <a:bodyPr>
            <a:normAutofit fontScale="90000"/>
          </a:bodyPr>
          <a:lstStyle/>
          <a:p>
            <a:r>
              <a:rPr lang="de-DE" dirty="0"/>
              <a:t>Die Transformation des Wärme- und Kältesektors mitgestalten! – Ausblick zu Aktivitäten im Herbst</a:t>
            </a:r>
            <a:endParaRPr lang="de-AT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E46AC24-96A1-D480-CC53-2C95A82D5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32022" y="6373993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7</a:t>
            </a:fld>
            <a:endParaRPr lang="en-US"/>
          </a:p>
        </p:txBody>
      </p:sp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3A6BD6A9-91D8-DA0D-C177-D0836EE099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1584967"/>
              </p:ext>
            </p:extLst>
          </p:nvPr>
        </p:nvGraphicFramePr>
        <p:xfrm>
          <a:off x="958811" y="1682186"/>
          <a:ext cx="10274377" cy="44736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feld 4">
            <a:extLst>
              <a:ext uri="{FF2B5EF4-FFF2-40B4-BE49-F238E27FC236}">
                <a16:creationId xmlns:a16="http://schemas.microsoft.com/office/drawing/2014/main" id="{04DEB73D-1279-1CAF-C9E3-7CA5F8D9DFAA}"/>
              </a:ext>
            </a:extLst>
          </p:cNvPr>
          <p:cNvSpPr txBox="1"/>
          <p:nvPr/>
        </p:nvSpPr>
        <p:spPr>
          <a:xfrm>
            <a:off x="1166648" y="3988676"/>
            <a:ext cx="2737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b="1"/>
              <a:t>Wissen, Impulse &amp; Positionierung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018DC85F-25CC-E944-FF32-03D3041CAC12}"/>
              </a:ext>
            </a:extLst>
          </p:cNvPr>
          <p:cNvGrpSpPr/>
          <p:nvPr/>
        </p:nvGrpSpPr>
        <p:grpSpPr>
          <a:xfrm>
            <a:off x="7373009" y="3266090"/>
            <a:ext cx="914400" cy="914400"/>
            <a:chOff x="178676" y="1400503"/>
            <a:chExt cx="914400" cy="914400"/>
          </a:xfrm>
        </p:grpSpPr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E779DE63-D2A6-257E-026D-8E60FD1D4BE9}"/>
                </a:ext>
              </a:extLst>
            </p:cNvPr>
            <p:cNvSpPr/>
            <p:nvPr/>
          </p:nvSpPr>
          <p:spPr>
            <a:xfrm>
              <a:off x="273270" y="1481680"/>
              <a:ext cx="725214" cy="7202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pic>
          <p:nvPicPr>
            <p:cNvPr id="12" name="Grafik 11" descr="Kreis mit Pfeil nach links Silhouette">
              <a:extLst>
                <a:ext uri="{FF2B5EF4-FFF2-40B4-BE49-F238E27FC236}">
                  <a16:creationId xmlns:a16="http://schemas.microsoft.com/office/drawing/2014/main" id="{165E4390-244B-E332-B395-AB59D8DFA6D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8676" y="1400503"/>
              <a:ext cx="914400" cy="914400"/>
            </a:xfrm>
            <a:prstGeom prst="rect">
              <a:avLst/>
            </a:prstGeom>
          </p:spPr>
        </p:pic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CAF06929-A0B6-28D5-D869-DEEFD556516F}"/>
              </a:ext>
            </a:extLst>
          </p:cNvPr>
          <p:cNvGrpSpPr/>
          <p:nvPr/>
        </p:nvGrpSpPr>
        <p:grpSpPr>
          <a:xfrm>
            <a:off x="3841533" y="3277369"/>
            <a:ext cx="914400" cy="914400"/>
            <a:chOff x="178676" y="1400503"/>
            <a:chExt cx="914400" cy="914400"/>
          </a:xfrm>
        </p:grpSpPr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CEFF3D99-B9F8-95AD-B921-A66EE9CEACF1}"/>
                </a:ext>
              </a:extLst>
            </p:cNvPr>
            <p:cNvSpPr/>
            <p:nvPr/>
          </p:nvSpPr>
          <p:spPr>
            <a:xfrm>
              <a:off x="273270" y="1481680"/>
              <a:ext cx="725214" cy="7202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pic>
          <p:nvPicPr>
            <p:cNvPr id="15" name="Grafik 14" descr="Kreis mit Pfeil nach links Silhouette">
              <a:extLst>
                <a:ext uri="{FF2B5EF4-FFF2-40B4-BE49-F238E27FC236}">
                  <a16:creationId xmlns:a16="http://schemas.microsoft.com/office/drawing/2014/main" id="{059E4F7A-8B3A-1D11-3DEA-0FE01ADF188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78676" y="1400503"/>
              <a:ext cx="914400" cy="914400"/>
            </a:xfrm>
            <a:prstGeom prst="rect">
              <a:avLst/>
            </a:prstGeom>
          </p:spPr>
        </p:pic>
      </p:grpSp>
      <p:sp>
        <p:nvSpPr>
          <p:cNvPr id="16" name="Shape 5">
            <a:extLst>
              <a:ext uri="{FF2B5EF4-FFF2-40B4-BE49-F238E27FC236}">
                <a16:creationId xmlns:a16="http://schemas.microsoft.com/office/drawing/2014/main" id="{159566CF-0F60-2D19-3C77-320AD9205CFB}"/>
              </a:ext>
            </a:extLst>
          </p:cNvPr>
          <p:cNvSpPr/>
          <p:nvPr/>
        </p:nvSpPr>
        <p:spPr>
          <a:xfrm>
            <a:off x="1048933" y="5562312"/>
            <a:ext cx="3063240" cy="0"/>
          </a:xfrm>
          <a:prstGeom prst="line">
            <a:avLst/>
          </a:prstGeom>
          <a:noFill/>
          <a:ln w="15875">
            <a:solidFill>
              <a:schemeClr val="accent5"/>
            </a:solidFill>
            <a:prstDash val="solid"/>
          </a:ln>
        </p:spPr>
        <p:txBody>
          <a:bodyPr/>
          <a:lstStyle/>
          <a:p>
            <a:endParaRPr lang="de-AT">
              <a:solidFill>
                <a:schemeClr val="accent3"/>
              </a:solidFill>
            </a:endParaRPr>
          </a:p>
        </p:txBody>
      </p:sp>
      <p:sp>
        <p:nvSpPr>
          <p:cNvPr id="17" name="Shape 6">
            <a:extLst>
              <a:ext uri="{FF2B5EF4-FFF2-40B4-BE49-F238E27FC236}">
                <a16:creationId xmlns:a16="http://schemas.microsoft.com/office/drawing/2014/main" id="{BBD085B3-5EDD-85A3-2931-91BB2342ED83}"/>
              </a:ext>
            </a:extLst>
          </p:cNvPr>
          <p:cNvSpPr/>
          <p:nvPr/>
        </p:nvSpPr>
        <p:spPr>
          <a:xfrm>
            <a:off x="2521117" y="5502876"/>
            <a:ext cx="118872" cy="118872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/>
          <a:lstStyle/>
          <a:p>
            <a:endParaRPr lang="de-AT">
              <a:solidFill>
                <a:schemeClr val="accent3"/>
              </a:solidFill>
            </a:endParaRPr>
          </a:p>
        </p:txBody>
      </p:sp>
      <p:sp>
        <p:nvSpPr>
          <p:cNvPr id="18" name="Text 7">
            <a:extLst>
              <a:ext uri="{FF2B5EF4-FFF2-40B4-BE49-F238E27FC236}">
                <a16:creationId xmlns:a16="http://schemas.microsoft.com/office/drawing/2014/main" id="{EC77D40D-838A-5B8B-4A3D-C9943E7EE011}"/>
              </a:ext>
            </a:extLst>
          </p:cNvPr>
          <p:cNvSpPr/>
          <p:nvPr/>
        </p:nvSpPr>
        <p:spPr>
          <a:xfrm>
            <a:off x="911773" y="5699472"/>
            <a:ext cx="333756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300" b="1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Trends, Technologien,</a:t>
            </a:r>
            <a:endParaRPr lang="en-US" sz="130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1300" b="1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strategische Impulse</a:t>
            </a:r>
            <a:endParaRPr lang="en-US" sz="13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FA1E5903-CF70-E133-11F8-66CFB78220CA}"/>
              </a:ext>
            </a:extLst>
          </p:cNvPr>
          <p:cNvSpPr txBox="1"/>
          <p:nvPr/>
        </p:nvSpPr>
        <p:spPr>
          <a:xfrm>
            <a:off x="4661341" y="3988676"/>
            <a:ext cx="27379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b="1"/>
              <a:t>Praxis zu Projekten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0052C361-4BF1-5F72-6EB4-146833890651}"/>
              </a:ext>
            </a:extLst>
          </p:cNvPr>
          <p:cNvSpPr txBox="1"/>
          <p:nvPr/>
        </p:nvSpPr>
        <p:spPr>
          <a:xfrm>
            <a:off x="8391326" y="4067503"/>
            <a:ext cx="2737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b="1"/>
              <a:t>Mitwirkung, Austausch &amp; Netzwerk</a:t>
            </a:r>
          </a:p>
        </p:txBody>
      </p:sp>
      <p:sp>
        <p:nvSpPr>
          <p:cNvPr id="21" name="Shape 12">
            <a:extLst>
              <a:ext uri="{FF2B5EF4-FFF2-40B4-BE49-F238E27FC236}">
                <a16:creationId xmlns:a16="http://schemas.microsoft.com/office/drawing/2014/main" id="{9D3D9693-29F8-57DD-EAA5-5AF3D97AA7B2}"/>
              </a:ext>
            </a:extLst>
          </p:cNvPr>
          <p:cNvSpPr/>
          <p:nvPr/>
        </p:nvSpPr>
        <p:spPr>
          <a:xfrm>
            <a:off x="4540860" y="5551033"/>
            <a:ext cx="3063240" cy="0"/>
          </a:xfrm>
          <a:prstGeom prst="line">
            <a:avLst/>
          </a:prstGeom>
          <a:noFill/>
          <a:ln w="15875">
            <a:solidFill>
              <a:srgbClr val="1E8E3E"/>
            </a:solidFill>
            <a:prstDash val="solid"/>
          </a:ln>
        </p:spPr>
        <p:txBody>
          <a:bodyPr/>
          <a:lstStyle/>
          <a:p>
            <a:endParaRPr lang="de-AT"/>
          </a:p>
        </p:txBody>
      </p:sp>
      <p:sp>
        <p:nvSpPr>
          <p:cNvPr id="22" name="Shape 13">
            <a:extLst>
              <a:ext uri="{FF2B5EF4-FFF2-40B4-BE49-F238E27FC236}">
                <a16:creationId xmlns:a16="http://schemas.microsoft.com/office/drawing/2014/main" id="{118D656D-5968-C34C-930A-0AEAE713EEA3}"/>
              </a:ext>
            </a:extLst>
          </p:cNvPr>
          <p:cNvSpPr/>
          <p:nvPr/>
        </p:nvSpPr>
        <p:spPr>
          <a:xfrm>
            <a:off x="6013044" y="5491597"/>
            <a:ext cx="118872" cy="118872"/>
          </a:xfrm>
          <a:prstGeom prst="ellipse">
            <a:avLst/>
          </a:prstGeom>
          <a:solidFill>
            <a:srgbClr val="1E8E3E"/>
          </a:solidFill>
          <a:ln/>
        </p:spPr>
        <p:txBody>
          <a:bodyPr/>
          <a:lstStyle/>
          <a:p>
            <a:endParaRPr lang="de-AT"/>
          </a:p>
        </p:txBody>
      </p:sp>
      <p:sp>
        <p:nvSpPr>
          <p:cNvPr id="23" name="Text 14">
            <a:extLst>
              <a:ext uri="{FF2B5EF4-FFF2-40B4-BE49-F238E27FC236}">
                <a16:creationId xmlns:a16="http://schemas.microsoft.com/office/drawing/2014/main" id="{4278D5B7-0D33-F90E-6FA8-CC87586FCCE8}"/>
              </a:ext>
            </a:extLst>
          </p:cNvPr>
          <p:cNvSpPr/>
          <p:nvPr/>
        </p:nvSpPr>
        <p:spPr>
          <a:xfrm>
            <a:off x="4427219" y="5688193"/>
            <a:ext cx="333756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300" b="1">
                <a:solidFill>
                  <a:srgbClr val="1E8E3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Praxis-Feedback als Ausgangspunkt</a:t>
            </a:r>
            <a:endParaRPr lang="en-US" sz="1300"/>
          </a:p>
        </p:txBody>
      </p:sp>
      <p:sp>
        <p:nvSpPr>
          <p:cNvPr id="24" name="Shape 19">
            <a:extLst>
              <a:ext uri="{FF2B5EF4-FFF2-40B4-BE49-F238E27FC236}">
                <a16:creationId xmlns:a16="http://schemas.microsoft.com/office/drawing/2014/main" id="{C8B5A812-05B9-39E0-C23F-5AF25F6D2259}"/>
              </a:ext>
            </a:extLst>
          </p:cNvPr>
          <p:cNvSpPr/>
          <p:nvPr/>
        </p:nvSpPr>
        <p:spPr>
          <a:xfrm>
            <a:off x="8109972" y="5580056"/>
            <a:ext cx="3063240" cy="0"/>
          </a:xfrm>
          <a:prstGeom prst="line">
            <a:avLst/>
          </a:prstGeom>
          <a:noFill/>
          <a:ln w="15875">
            <a:solidFill>
              <a:schemeClr val="accent6">
                <a:lumMod val="75000"/>
              </a:schemeClr>
            </a:solidFill>
            <a:prstDash val="solid"/>
          </a:ln>
        </p:spPr>
        <p:txBody>
          <a:bodyPr/>
          <a:lstStyle/>
          <a:p>
            <a:endParaRPr lang="de-AT"/>
          </a:p>
        </p:txBody>
      </p:sp>
      <p:sp>
        <p:nvSpPr>
          <p:cNvPr id="25" name="Shape 20">
            <a:extLst>
              <a:ext uri="{FF2B5EF4-FFF2-40B4-BE49-F238E27FC236}">
                <a16:creationId xmlns:a16="http://schemas.microsoft.com/office/drawing/2014/main" id="{4E6187B5-CCDE-7DB3-55AC-089E1216362E}"/>
              </a:ext>
            </a:extLst>
          </p:cNvPr>
          <p:cNvSpPr/>
          <p:nvPr/>
        </p:nvSpPr>
        <p:spPr>
          <a:xfrm>
            <a:off x="9582156" y="5513386"/>
            <a:ext cx="118872" cy="118872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/>
          <a:lstStyle/>
          <a:p>
            <a:endParaRPr lang="de-AT"/>
          </a:p>
        </p:txBody>
      </p:sp>
      <p:sp>
        <p:nvSpPr>
          <p:cNvPr id="26" name="Text 21">
            <a:extLst>
              <a:ext uri="{FF2B5EF4-FFF2-40B4-BE49-F238E27FC236}">
                <a16:creationId xmlns:a16="http://schemas.microsoft.com/office/drawing/2014/main" id="{27394C74-5CA2-37DC-4471-6EFD6E0F7D00}"/>
              </a:ext>
            </a:extLst>
          </p:cNvPr>
          <p:cNvSpPr/>
          <p:nvPr/>
        </p:nvSpPr>
        <p:spPr>
          <a:xfrm>
            <a:off x="7972812" y="5699472"/>
            <a:ext cx="3337560" cy="6858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300" b="1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Mitglied der Allianz</a:t>
            </a:r>
            <a:endParaRPr lang="en-US" sz="1300">
              <a:solidFill>
                <a:schemeClr val="accent2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1300" b="1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WärmeZukunft</a:t>
            </a:r>
            <a:endParaRPr lang="en-US" sz="130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4333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Generiertes Bild: Dankeschön mit Holzbuchstaben">
            <a:extLst>
              <a:ext uri="{FF2B5EF4-FFF2-40B4-BE49-F238E27FC236}">
                <a16:creationId xmlns:a16="http://schemas.microsoft.com/office/drawing/2014/main" id="{FCE95746-BD28-7A95-52B3-14127C0629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25493" y="327659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sp>
        <p:nvSpPr>
          <p:cNvPr id="3" name="AutoShape 4" descr="Generiertes Bild: Dankeschön mit Holzbuchstaben">
            <a:extLst>
              <a:ext uri="{FF2B5EF4-FFF2-40B4-BE49-F238E27FC236}">
                <a16:creationId xmlns:a16="http://schemas.microsoft.com/office/drawing/2014/main" id="{B1AF4C3F-CEF9-8292-A539-3300D6BE64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sp>
        <p:nvSpPr>
          <p:cNvPr id="7" name="AutoShape 8">
            <a:extLst>
              <a:ext uri="{FF2B5EF4-FFF2-40B4-BE49-F238E27FC236}">
                <a16:creationId xmlns:a16="http://schemas.microsoft.com/office/drawing/2014/main" id="{DD4973FA-47DF-79D6-F5F3-C54B2B6189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pic>
        <p:nvPicPr>
          <p:cNvPr id="24" name="Grafik 23" descr="Ein Bild, das Text, Screenshot, Logo, Schrift enthält.&#10;&#10;Automatisch generierte Beschreibung">
            <a:extLst>
              <a:ext uri="{FF2B5EF4-FFF2-40B4-BE49-F238E27FC236}">
                <a16:creationId xmlns:a16="http://schemas.microsoft.com/office/drawing/2014/main" id="{984F8C32-4088-9959-E74A-06D33D953D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4187" y="5452449"/>
            <a:ext cx="439716" cy="560148"/>
          </a:xfrm>
          <a:prstGeom prst="rect">
            <a:avLst/>
          </a:prstGeo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CB63874-78B3-FF3D-0B13-2D5A218844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8</a:t>
            </a:fld>
            <a:endParaRPr lang="en-US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71372BE-AAE2-58F5-5E0D-A7737E86959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1192" y="5323982"/>
            <a:ext cx="5071853" cy="121493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013D849B-6140-5ADD-D525-09CC5F1973F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54870" y="5452449"/>
            <a:ext cx="806856" cy="561600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7D0FC5D8-80BE-1AEB-7FCF-9F6899600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471816"/>
          </a:xfrm>
        </p:spPr>
        <p:txBody>
          <a:bodyPr>
            <a:normAutofit fontScale="90000"/>
          </a:bodyPr>
          <a:lstStyle/>
          <a:p>
            <a:r>
              <a:rPr lang="de-AT" err="1"/>
              <a:t>Get</a:t>
            </a:r>
            <a:r>
              <a:rPr lang="de-AT"/>
              <a:t> in Touch!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321CA43-9E09-4062-CC25-3C1F362CC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4" t="6279" r="3920" b="38945"/>
          <a:stretch>
            <a:fillRect/>
          </a:stretch>
        </p:blipFill>
        <p:spPr bwMode="auto">
          <a:xfrm>
            <a:off x="6096000" y="1746897"/>
            <a:ext cx="762000" cy="762000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331">
            <a:extLst>
              <a:ext uri="{FF2B5EF4-FFF2-40B4-BE49-F238E27FC236}">
                <a16:creationId xmlns:a16="http://schemas.microsoft.com/office/drawing/2014/main" id="{015D1B75-C447-FF6C-A1DD-B7F3F1D02019}"/>
              </a:ext>
            </a:extLst>
          </p:cNvPr>
          <p:cNvSpPr txBox="1"/>
          <p:nvPr/>
        </p:nvSpPr>
        <p:spPr>
          <a:xfrm>
            <a:off x="6967711" y="1766330"/>
            <a:ext cx="50328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Varela Round" panose="00000500000000000000" pitchFamily="2" charset="-79"/>
                <a:cs typeface="Varela Round" panose="00000500000000000000" pitchFamily="2" charset="-79"/>
              </a:rPr>
              <a:t>David WEISS</a:t>
            </a:r>
          </a:p>
          <a:p>
            <a:pPr lvl="0">
              <a:defRPr/>
            </a:pPr>
            <a:r>
              <a:rPr lang="de-DE" sz="1200">
                <a:latin typeface="Varela Round" panose="00000500000000000000" pitchFamily="2" charset="-79"/>
                <a:cs typeface="Varela Round" panose="00000500000000000000" pitchFamily="2" charset="-79"/>
              </a:rPr>
              <a:t>Project Manager</a:t>
            </a:r>
            <a:r>
              <a:rPr lang="de-DE" sz="1200" noProof="0">
                <a:latin typeface="Varela Round" panose="00000500000000000000" pitchFamily="2" charset="-79"/>
                <a:cs typeface="Varela Round" panose="00000500000000000000" pitchFamily="2" charset="-79"/>
              </a:rPr>
              <a:t> Green Energy Lab</a:t>
            </a:r>
          </a:p>
          <a:p>
            <a:pPr marR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>
                <a:solidFill>
                  <a:schemeClr val="accent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Beratungsgespräche | Services | Alle weiteren Anfragen</a:t>
            </a:r>
          </a:p>
          <a:p>
            <a:pPr>
              <a:defRPr/>
            </a:pPr>
            <a:r>
              <a:rPr lang="de-DE" sz="1200">
                <a:latin typeface="Varela Round" panose="00000500000000000000" pitchFamily="2" charset="-79"/>
                <a:cs typeface="Varela Round" panose="00000500000000000000" pitchFamily="2" charset="-79"/>
              </a:rPr>
              <a:t>E: david.weiss@greenenergylab.at | T: </a:t>
            </a:r>
            <a:r>
              <a:rPr lang="de-AT" sz="1200"/>
              <a:t>+43 676 3529585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5CA3B53-00CC-6151-6A30-1B2996E35C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1" t="12111" r="17963" b="8983"/>
          <a:stretch>
            <a:fillRect/>
          </a:stretch>
        </p:blipFill>
        <p:spPr bwMode="auto">
          <a:xfrm>
            <a:off x="6096000" y="2958504"/>
            <a:ext cx="762000" cy="762000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331">
            <a:extLst>
              <a:ext uri="{FF2B5EF4-FFF2-40B4-BE49-F238E27FC236}">
                <a16:creationId xmlns:a16="http://schemas.microsoft.com/office/drawing/2014/main" id="{5ABEC804-C725-C7EE-4A64-1B36E75CEC16}"/>
              </a:ext>
            </a:extLst>
          </p:cNvPr>
          <p:cNvSpPr txBox="1"/>
          <p:nvPr/>
        </p:nvSpPr>
        <p:spPr>
          <a:xfrm>
            <a:off x="6967711" y="2984072"/>
            <a:ext cx="48638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Varela Round" panose="00000500000000000000" pitchFamily="2" charset="-79"/>
                <a:cs typeface="Varela Round" panose="00000500000000000000" pitchFamily="2" charset="-79"/>
              </a:rPr>
              <a:t>Christian KURZ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noProof="0">
                <a:latin typeface="Varela Round" panose="00000500000000000000" pitchFamily="2" charset="-79"/>
                <a:cs typeface="Varela Round" panose="00000500000000000000" pitchFamily="2" charset="-79"/>
              </a:rPr>
              <a:t>R&amp;D Manager Green Energy Lab</a:t>
            </a:r>
          </a:p>
          <a:p>
            <a:pPr>
              <a:defRPr/>
            </a:pPr>
            <a:r>
              <a:rPr lang="de-DE" sz="1200" b="1">
                <a:solidFill>
                  <a:schemeClr val="accent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Monitoring und Wirkungsanalyse</a:t>
            </a:r>
          </a:p>
          <a:p>
            <a:pPr>
              <a:defRPr/>
            </a:pPr>
            <a:r>
              <a:rPr lang="de-DE" sz="1200" b="1">
                <a:latin typeface="Varela Round" panose="00000500000000000000" pitchFamily="2" charset="-79"/>
                <a:cs typeface="Varela Round" panose="00000500000000000000" pitchFamily="2" charset="-79"/>
              </a:rPr>
              <a:t>E: </a:t>
            </a:r>
            <a:r>
              <a:rPr lang="de-AT" sz="1200"/>
              <a:t>christian.kurz@greenenergylab.at | +43 664 252 46 53 </a:t>
            </a:r>
            <a:endParaRPr lang="de-DE" sz="1200" b="1">
              <a:solidFill>
                <a:schemeClr val="accent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>
              <a:defRPr/>
            </a:pPr>
            <a:endParaRPr lang="de-DE" sz="1200" b="1">
              <a:solidFill>
                <a:schemeClr val="accent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4321D29B-3F0C-53DA-C62C-09E1C4AF1F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5" b="26714"/>
          <a:stretch>
            <a:fillRect/>
          </a:stretch>
        </p:blipFill>
        <p:spPr bwMode="auto">
          <a:xfrm>
            <a:off x="738720" y="1751383"/>
            <a:ext cx="752475" cy="762000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feld 331">
            <a:extLst>
              <a:ext uri="{FF2B5EF4-FFF2-40B4-BE49-F238E27FC236}">
                <a16:creationId xmlns:a16="http://schemas.microsoft.com/office/drawing/2014/main" id="{A7F68154-C9A5-208C-B0B0-591D25C6759A}"/>
              </a:ext>
            </a:extLst>
          </p:cNvPr>
          <p:cNvSpPr txBox="1"/>
          <p:nvPr/>
        </p:nvSpPr>
        <p:spPr>
          <a:xfrm>
            <a:off x="1591453" y="1810179"/>
            <a:ext cx="43013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de-DE" sz="1200" b="1" noProof="0" dirty="0">
                <a:latin typeface="Varela Round" panose="00000500000000000000" pitchFamily="2" charset="-79"/>
                <a:cs typeface="Varela Round" panose="00000500000000000000" pitchFamily="2" charset="-79"/>
              </a:rPr>
              <a:t>Daniela KAIN</a:t>
            </a:r>
          </a:p>
          <a:p>
            <a:pPr lvl="0">
              <a:defRPr/>
            </a:pPr>
            <a:r>
              <a:rPr lang="de-DE" sz="1200" noProof="0" dirty="0">
                <a:latin typeface="Varela Round" panose="00000500000000000000" pitchFamily="2" charset="-79"/>
                <a:cs typeface="Varela Round" panose="00000500000000000000" pitchFamily="2" charset="-79"/>
              </a:rPr>
              <a:t>Project Manager Green Energy Lab</a:t>
            </a:r>
          </a:p>
          <a:p>
            <a:pPr lvl="0">
              <a:defRPr/>
            </a:pPr>
            <a:r>
              <a:rPr lang="de-DE" sz="1200" b="1" dirty="0">
                <a:solidFill>
                  <a:schemeClr val="accent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Gesamtprojektleitung | Projektmanagement Board</a:t>
            </a:r>
          </a:p>
          <a:p>
            <a:pPr lvl="0">
              <a:defRPr/>
            </a:pPr>
            <a:r>
              <a:rPr lang="de-DE" sz="1200" dirty="0">
                <a:latin typeface="Varela Round" panose="00000500000000000000" pitchFamily="2" charset="-79"/>
                <a:cs typeface="Varela Round" panose="00000500000000000000" pitchFamily="2" charset="-79"/>
              </a:rPr>
              <a:t>E: daniela.kain@greenenergylab.at | +43 664 88624428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325CA823-5E9C-9399-179D-1585AC1BB5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440" b="6269"/>
          <a:stretch>
            <a:fillRect/>
          </a:stretch>
        </p:blipFill>
        <p:spPr bwMode="auto">
          <a:xfrm>
            <a:off x="738720" y="3001678"/>
            <a:ext cx="752475" cy="762000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feld 331">
            <a:extLst>
              <a:ext uri="{FF2B5EF4-FFF2-40B4-BE49-F238E27FC236}">
                <a16:creationId xmlns:a16="http://schemas.microsoft.com/office/drawing/2014/main" id="{A89907F4-1668-A8AE-83C8-3F2295E3BF01}"/>
              </a:ext>
            </a:extLst>
          </p:cNvPr>
          <p:cNvSpPr txBox="1"/>
          <p:nvPr/>
        </p:nvSpPr>
        <p:spPr>
          <a:xfrm>
            <a:off x="1595064" y="2958504"/>
            <a:ext cx="43013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de-DE" sz="1200" b="1" noProof="0">
                <a:latin typeface="Varela Round" panose="00000500000000000000" pitchFamily="2" charset="-79"/>
                <a:cs typeface="Varela Round" panose="00000500000000000000" pitchFamily="2" charset="-79"/>
              </a:rPr>
              <a:t>Carina SEIDNITZER-GALLIEN</a:t>
            </a:r>
          </a:p>
          <a:p>
            <a:pPr lvl="0">
              <a:defRPr/>
            </a:pPr>
            <a:r>
              <a:rPr lang="de-DE" sz="1200" noProof="0">
                <a:latin typeface="Varela Round" panose="00000500000000000000" pitchFamily="2" charset="-79"/>
                <a:cs typeface="Varela Round" panose="00000500000000000000" pitchFamily="2" charset="-79"/>
              </a:rPr>
              <a:t>Projekt</a:t>
            </a:r>
            <a:r>
              <a:rPr lang="de-DE" sz="1200" err="1">
                <a:latin typeface="Varela Round" panose="00000500000000000000" pitchFamily="2" charset="-79"/>
                <a:cs typeface="Varela Round" panose="00000500000000000000" pitchFamily="2" charset="-79"/>
              </a:rPr>
              <a:t>managerin</a:t>
            </a:r>
            <a:r>
              <a:rPr lang="de-DE" sz="1200" noProof="0">
                <a:latin typeface="Varela Round" panose="00000500000000000000" pitchFamily="2" charset="-79"/>
                <a:cs typeface="Varela Round" panose="00000500000000000000" pitchFamily="2" charset="-79"/>
              </a:rPr>
              <a:t> &amp; Senior Researcher </a:t>
            </a:r>
            <a:r>
              <a:rPr lang="de-DE" sz="1200">
                <a:latin typeface="Varela Round" panose="00000500000000000000" pitchFamily="2" charset="-79"/>
                <a:cs typeface="Varela Round" panose="00000500000000000000" pitchFamily="2" charset="-79"/>
              </a:rPr>
              <a:t>AEE INTEC</a:t>
            </a:r>
          </a:p>
          <a:p>
            <a:pPr>
              <a:defRPr/>
            </a:pPr>
            <a:r>
              <a:rPr lang="de-DE" sz="1200" b="1">
                <a:solidFill>
                  <a:schemeClr val="accent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Projektmanagement Board I Wissenschaftliche Leitung I Projektberatung und –</a:t>
            </a:r>
            <a:r>
              <a:rPr lang="de-DE" sz="1200" b="1" err="1">
                <a:solidFill>
                  <a:schemeClr val="accent1"/>
                </a:solidFill>
                <a:latin typeface="Varela Round" panose="00000500000000000000" pitchFamily="2" charset="-79"/>
                <a:cs typeface="Varela Round" panose="00000500000000000000" pitchFamily="2" charset="-79"/>
              </a:rPr>
              <a:t>entwicklung</a:t>
            </a:r>
            <a:endParaRPr lang="de-DE" sz="1200" b="1">
              <a:solidFill>
                <a:schemeClr val="accent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>
              <a:defRPr/>
            </a:pPr>
            <a:r>
              <a:rPr lang="de-DE" sz="1200" b="1">
                <a:latin typeface="Varela Round" panose="00000500000000000000" pitchFamily="2" charset="-79"/>
                <a:cs typeface="Varela Round" panose="00000500000000000000" pitchFamily="2" charset="-79"/>
              </a:rPr>
              <a:t>E: </a:t>
            </a:r>
            <a:r>
              <a:rPr lang="de-AT" sz="1200"/>
              <a:t>c.seidnitzer-gallien@aee.at | +43 3112 5886-266</a:t>
            </a:r>
            <a:endParaRPr lang="de-DE" sz="1200" b="1">
              <a:solidFill>
                <a:schemeClr val="accent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  <a:p>
            <a:pPr>
              <a:defRPr/>
            </a:pPr>
            <a:endParaRPr lang="de-DE" sz="1200" b="1">
              <a:solidFill>
                <a:schemeClr val="accent1"/>
              </a:solidFill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2484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ividendVTI">
  <a:themeElements>
    <a:clrScheme name="Benutzerdefiniert 2">
      <a:dk1>
        <a:srgbClr val="333E48"/>
      </a:dk1>
      <a:lt1>
        <a:sysClr val="window" lastClr="FFFFFF"/>
      </a:lt1>
      <a:dk2>
        <a:srgbClr val="333E48"/>
      </a:dk2>
      <a:lt2>
        <a:srgbClr val="78B74A"/>
      </a:lt2>
      <a:accent1>
        <a:srgbClr val="78B74A"/>
      </a:accent1>
      <a:accent2>
        <a:srgbClr val="003B7F"/>
      </a:accent2>
      <a:accent3>
        <a:srgbClr val="FFEE00"/>
      </a:accent3>
      <a:accent4>
        <a:srgbClr val="333E48"/>
      </a:accent4>
      <a:accent5>
        <a:srgbClr val="FFEE00"/>
      </a:accent5>
      <a:accent6>
        <a:srgbClr val="003B7F"/>
      </a:accent6>
      <a:hlink>
        <a:srgbClr val="78B74A"/>
      </a:hlink>
      <a:folHlink>
        <a:srgbClr val="003B7F"/>
      </a:folHlink>
    </a:clrScheme>
    <a:fontScheme name="CI Varela">
      <a:majorFont>
        <a:latin typeface="Varela Round"/>
        <a:ea typeface=""/>
        <a:cs typeface=""/>
      </a:majorFont>
      <a:minorFont>
        <a:latin typeface="Varela Round"/>
        <a:ea typeface=""/>
        <a:cs typeface="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1798788_TF33552983" id="{576DBA50-8B91-4A4D-83D9-7E9D2BF5E738}" vid="{40B35DA9-BDA0-45AF-A640-2DB6EA94DA72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D8009E1875BE9488AB2F614C50AAFFF" ma:contentTypeVersion="17" ma:contentTypeDescription="Ein neues Dokument erstellen." ma:contentTypeScope="" ma:versionID="bc516e57fb6fa28bde96e0ec27277ec6">
  <xsd:schema xmlns:xsd="http://www.w3.org/2001/XMLSchema" xmlns:xs="http://www.w3.org/2001/XMLSchema" xmlns:p="http://schemas.microsoft.com/office/2006/metadata/properties" xmlns:ns2="27c71fc3-28c1-4b94-bfc8-2f1f3dfc71b7" xmlns:ns3="d9f3c4cc-7f70-43d6-b0f4-3505880dc771" targetNamespace="http://schemas.microsoft.com/office/2006/metadata/properties" ma:root="true" ma:fieldsID="b45788ca1bd64dbb243c9eb492addc12" ns2:_="" ns3:_="">
    <xsd:import namespace="27c71fc3-28c1-4b94-bfc8-2f1f3dfc71b7"/>
    <xsd:import namespace="d9f3c4cc-7f70-43d6-b0f4-3505880dc77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c71fc3-28c1-4b94-bfc8-2f1f3dfc71b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Bildmarkierungen" ma:readOnly="false" ma:fieldId="{5cf76f15-5ced-4ddc-b409-7134ff3c332f}" ma:taxonomyMulti="true" ma:sspId="1d1454ed-e1d1-4bd5-9a1f-21ab4bf0216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f3c4cc-7f70-43d6-b0f4-3505880dc771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c80152e4-ebe3-465d-967d-da33a6453233}" ma:internalName="TaxCatchAll" ma:showField="CatchAllData" ma:web="d9f3c4cc-7f70-43d6-b0f4-3505880dc77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7c71fc3-28c1-4b94-bfc8-2f1f3dfc71b7">
      <Terms xmlns="http://schemas.microsoft.com/office/infopath/2007/PartnerControls"/>
    </lcf76f155ced4ddcb4097134ff3c332f>
    <TaxCatchAll xmlns="d9f3c4cc-7f70-43d6-b0f4-3505880dc771" xsi:nil="true"/>
  </documentManagement>
</p:properties>
</file>

<file path=customXml/itemProps1.xml><?xml version="1.0" encoding="utf-8"?>
<ds:datastoreItem xmlns:ds="http://schemas.openxmlformats.org/officeDocument/2006/customXml" ds:itemID="{43A70452-5132-4F6D-99A9-B2E0F5E719A7}"/>
</file>

<file path=customXml/itemProps2.xml><?xml version="1.0" encoding="utf-8"?>
<ds:datastoreItem xmlns:ds="http://schemas.openxmlformats.org/officeDocument/2006/customXml" ds:itemID="{40652D46-4EF5-44D7-8585-64EC55C016E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7639A64-37C0-4F05-A500-93507DB055B2}">
  <ds:schemaRefs>
    <ds:schemaRef ds:uri="http://purl.org/dc/dcmitype/"/>
    <ds:schemaRef ds:uri="http://www.w3.org/XML/1998/namespace"/>
    <ds:schemaRef ds:uri="http://schemas.openxmlformats.org/package/2006/metadata/core-properties"/>
    <ds:schemaRef ds:uri="f75dae14-4418-41df-adb1-24540e9b7a63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ada35605-52f9-4234-8e46-ad2159c8701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591</Words>
  <Application>Microsoft Office PowerPoint</Application>
  <PresentationFormat>Breitbild</PresentationFormat>
  <Paragraphs>106</Paragraphs>
  <Slides>8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7" baseType="lpstr">
      <vt:lpstr>Symbol</vt:lpstr>
      <vt:lpstr>Wingdings</vt:lpstr>
      <vt:lpstr>Courier New</vt:lpstr>
      <vt:lpstr>Aptos</vt:lpstr>
      <vt:lpstr>Arial</vt:lpstr>
      <vt:lpstr>Varela Round</vt:lpstr>
      <vt:lpstr>Wingdings 2</vt:lpstr>
      <vt:lpstr>Calibri</vt:lpstr>
      <vt:lpstr>DividendVTI</vt:lpstr>
      <vt:lpstr>IdeenAustausch TIKS 2026</vt:lpstr>
      <vt:lpstr>PowerPoint-Präsentation</vt:lpstr>
      <vt:lpstr>Innovationsfelder als Fundament zur Transformation</vt:lpstr>
      <vt:lpstr>Angebot für FTI-Calls im Überblick</vt:lpstr>
      <vt:lpstr>Der Prozess im Überblick – Wirkungsanalyse &amp; Monitoring</vt:lpstr>
      <vt:lpstr>Bausteine im Beratungsgespräch</vt:lpstr>
      <vt:lpstr>Die Transformation des Wärme- und Kältesektors mitgestalten! – Ausblick zu Aktivitäten im Herbst</vt:lpstr>
      <vt:lpstr>Get in Touch!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David Weiss</dc:creator>
  <cp:lastModifiedBy>Susanne Supper</cp:lastModifiedBy>
  <cp:revision>1</cp:revision>
  <dcterms:created xsi:type="dcterms:W3CDTF">2026-01-22T08:45:03Z</dcterms:created>
  <dcterms:modified xsi:type="dcterms:W3CDTF">2026-06-16T04:31:33Z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0x0101004D8009E1875BE9488AB2F614C50AAFFF</vt:lpwstr>
  </property>
  <property fmtid="{D5CDD505-2E9C-101B-9397-08002B2CF9AE}" pid="3" name="MediaServiceImageTags">
    <vt:lpwstr/>
  </property>
</Properties>
</file>